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1" r:id="rId2"/>
    <p:sldId id="290" r:id="rId3"/>
    <p:sldId id="277" r:id="rId4"/>
    <p:sldId id="291" r:id="rId5"/>
    <p:sldId id="279" r:id="rId6"/>
    <p:sldId id="281" r:id="rId7"/>
    <p:sldId id="304" r:id="rId8"/>
    <p:sldId id="300" r:id="rId9"/>
    <p:sldId id="302" r:id="rId10"/>
    <p:sldId id="301" r:id="rId11"/>
    <p:sldId id="303" r:id="rId12"/>
    <p:sldId id="306" r:id="rId13"/>
    <p:sldId id="299" r:id="rId14"/>
    <p:sldId id="295" r:id="rId15"/>
    <p:sldId id="296" r:id="rId16"/>
    <p:sldId id="305" r:id="rId17"/>
    <p:sldId id="297" r:id="rId18"/>
    <p:sldId id="28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5256" autoAdjust="0"/>
  </p:normalViewPr>
  <p:slideViewPr>
    <p:cSldViewPr>
      <p:cViewPr varScale="1">
        <p:scale>
          <a:sx n="95" d="100"/>
          <a:sy n="95" d="100"/>
        </p:scale>
        <p:origin x="102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12/6/2021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12/6/2021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6</a:t>
            </a:fld>
            <a:endParaRPr lang="en-US"/>
          </a:p>
        </p:txBody>
      </p:sp>
    </p:spTree>
    <p:extLst>
      <p:ext uri="{BB962C8B-B14F-4D97-AF65-F5344CB8AC3E}">
        <p14:creationId xmlns:p14="http://schemas.microsoft.com/office/powerpoint/2010/main" val="215742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7</a:t>
            </a:fld>
            <a:endParaRPr lang="en-US"/>
          </a:p>
        </p:txBody>
      </p:sp>
    </p:spTree>
    <p:extLst>
      <p:ext uri="{BB962C8B-B14F-4D97-AF65-F5344CB8AC3E}">
        <p14:creationId xmlns:p14="http://schemas.microsoft.com/office/powerpoint/2010/main" val="85323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pPr/>
              <a:t>6 December 2021</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pPr/>
              <a:t>6 December 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pPr/>
              <a:t>6 December 2021</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pPr/>
              <a:t>6 December 2021</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pPr/>
              <a:t>6 December 2021</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pPr/>
              <a:t>6 December 2021</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pPr/>
              <a:t>6 December 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eadskull7/fer201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create-music-recommendation-system-using-python-ce5401317159" TargetMode="External"/><Relationship Id="rId2" Type="http://schemas.openxmlformats.org/officeDocument/2006/relationships/hyperlink" Target="https://medium.com/swlh/spotify-song-prediction-and-recommendation-system-b3bbc71398ad" TargetMode="External"/><Relationship Id="rId1" Type="http://schemas.openxmlformats.org/officeDocument/2006/relationships/slideLayout" Target="../slideLayouts/slideLayout2.xml"/><Relationship Id="rId6" Type="http://schemas.openxmlformats.org/officeDocument/2006/relationships/hyperlink" Target="https://www.kaggle.com/c/challenges-in-representation-learning-facial-expression-recognition-challenge/data" TargetMode="External"/><Relationship Id="rId5" Type="http://schemas.openxmlformats.org/officeDocument/2006/relationships/hyperlink" Target="https://medium.com/analytics-vidhya/a-complete-guide-to-adam-and-rmsprop-optimizer-75f4502d83be" TargetMode="External"/><Relationship Id="rId4" Type="http://schemas.openxmlformats.org/officeDocument/2006/relationships/hyperlink" Target="https://github.com/atulapra/Emotion-dete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609600" y="1600200"/>
            <a:ext cx="8229600" cy="4525963"/>
          </a:xfrm>
        </p:spPr>
        <p:txBody>
          <a:bodyPr/>
          <a:lstStyle/>
          <a:p>
            <a:pPr>
              <a:buNone/>
            </a:pPr>
            <a:r>
              <a:rPr lang="en-US" dirty="0"/>
              <a:t> </a:t>
            </a:r>
          </a:p>
        </p:txBody>
      </p:sp>
      <p:sp>
        <p:nvSpPr>
          <p:cNvPr id="4" name="Date Placeholder 3"/>
          <p:cNvSpPr>
            <a:spLocks noGrp="1"/>
          </p:cNvSpPr>
          <p:nvPr>
            <p:ph type="dt" sz="half" idx="10"/>
          </p:nvPr>
        </p:nvSpPr>
        <p:spPr/>
        <p:txBody>
          <a:bodyPr/>
          <a:lstStyle/>
          <a:p>
            <a:fld id="{00770AC0-521A-4761-B605-21BC84785148}" type="datetime3">
              <a:rPr lang="en-US" sz="1600" b="1" smtClean="0"/>
              <a:pPr/>
              <a:t>6 December 2021</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smtClean="0"/>
              <a:pPr/>
              <a:t>1</a:t>
            </a:fld>
            <a:endParaRPr lang="en-US" sz="1600" dirty="0"/>
          </a:p>
        </p:txBody>
      </p:sp>
      <p:sp>
        <p:nvSpPr>
          <p:cNvPr id="7" name="Rectangle 6"/>
          <p:cNvSpPr/>
          <p:nvPr/>
        </p:nvSpPr>
        <p:spPr>
          <a:xfrm>
            <a:off x="1295400" y="1905000"/>
            <a:ext cx="6518845" cy="954107"/>
          </a:xfrm>
          <a:prstGeom prst="rect">
            <a:avLst/>
          </a:prstGeom>
        </p:spPr>
        <p:txBody>
          <a:bodyPr wrap="square">
            <a:spAutoFit/>
          </a:bodyPr>
          <a:lstStyle/>
          <a:p>
            <a:pPr algn="ctr"/>
            <a:r>
              <a:rPr lang="en-US" sz="2800" b="1" dirty="0">
                <a:effectLst/>
                <a:latin typeface="Arial" panose="020B0604020202020204" pitchFamily="34" charset="0"/>
                <a:ea typeface="Arial" panose="020B0604020202020204" pitchFamily="34" charset="0"/>
              </a:rPr>
              <a:t>SONG RECOMMENDER USING FACIAL EXPRESSION</a:t>
            </a:r>
            <a:endParaRPr lang="en-US" sz="2800" dirty="0"/>
          </a:p>
        </p:txBody>
      </p:sp>
      <p:sp>
        <p:nvSpPr>
          <p:cNvPr id="8" name="Rectangle 7"/>
          <p:cNvSpPr/>
          <p:nvPr/>
        </p:nvSpPr>
        <p:spPr>
          <a:xfrm>
            <a:off x="762000" y="3048000"/>
            <a:ext cx="6400800" cy="1477328"/>
          </a:xfrm>
          <a:prstGeom prst="rect">
            <a:avLst/>
          </a:prstGeom>
        </p:spPr>
        <p:txBody>
          <a:bodyPr wrap="square">
            <a:spAutoFit/>
          </a:bodyPr>
          <a:lstStyle/>
          <a:p>
            <a:r>
              <a:rPr lang="en-US" dirty="0">
                <a:latin typeface="Arial" pitchFamily="34" charset="0"/>
                <a:cs typeface="Arial" pitchFamily="34" charset="0"/>
              </a:rPr>
              <a:t>Internal Guide: Mr. Babu</a:t>
            </a:r>
          </a:p>
          <a:p>
            <a:endParaRPr lang="en-US" dirty="0">
              <a:latin typeface="Arial" pitchFamily="34" charset="0"/>
              <a:cs typeface="Arial" pitchFamily="34" charset="0"/>
            </a:endParaRPr>
          </a:p>
          <a:p>
            <a:pPr>
              <a:lnSpc>
                <a:spcPct val="150000"/>
              </a:lnSpc>
            </a:pPr>
            <a:r>
              <a:rPr lang="en-US" dirty="0">
                <a:latin typeface="Arial" pitchFamily="34" charset="0"/>
                <a:cs typeface="Arial" pitchFamily="34" charset="0"/>
              </a:rPr>
              <a:t>Name of the Student: Master HARIHARAN B P</a:t>
            </a:r>
          </a:p>
          <a:p>
            <a:pPr>
              <a:lnSpc>
                <a:spcPct val="150000"/>
              </a:lnSpc>
            </a:pPr>
            <a:r>
              <a:rPr lang="en-US" dirty="0">
                <a:latin typeface="Arial" pitchFamily="34" charset="0"/>
                <a:cs typeface="Arial" pitchFamily="34" charset="0"/>
              </a:rPr>
              <a:t>Register Number: 39110373</a:t>
            </a:r>
          </a:p>
        </p:txBody>
      </p:sp>
      <p:pic>
        <p:nvPicPr>
          <p:cNvPr id="9" name="Picture 8" descr="new letter head July30_2020.png"/>
          <p:cNvPicPr/>
          <p:nvPr/>
        </p:nvPicPr>
        <p:blipFill>
          <a:blip r:embed="rId2" cstate="print"/>
          <a:stretch>
            <a:fillRect/>
          </a:stretch>
        </p:blipFill>
        <p:spPr>
          <a:xfrm>
            <a:off x="228600" y="1"/>
            <a:ext cx="8686800" cy="1752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l"/>
            <a:r>
              <a:rPr lang="en-US" dirty="0">
                <a:solidFill>
                  <a:srgbClr val="C00000"/>
                </a:solidFill>
                <a:latin typeface="Arial" pitchFamily="34" charset="0"/>
                <a:cs typeface="Arial" pitchFamily="34" charset="0"/>
              </a:rPr>
              <a:t>Project Implementation</a:t>
            </a:r>
            <a:endParaRPr lang="en-US" dirty="0">
              <a:solidFill>
                <a:srgbClr val="C00000"/>
              </a:solidFill>
            </a:endParaRPr>
          </a:p>
        </p:txBody>
      </p:sp>
      <p:sp>
        <p:nvSpPr>
          <p:cNvPr id="11" name="Content Placeholder 10">
            <a:extLst>
              <a:ext uri="{FF2B5EF4-FFF2-40B4-BE49-F238E27FC236}">
                <a16:creationId xmlns:a16="http://schemas.microsoft.com/office/drawing/2014/main" id="{0E26FEB5-F56E-491A-8C41-E2D30C1D4BD7}"/>
              </a:ext>
            </a:extLst>
          </p:cNvPr>
          <p:cNvSpPr>
            <a:spLocks noGrp="1"/>
          </p:cNvSpPr>
          <p:nvPr>
            <p:ph idx="1"/>
          </p:nvPr>
        </p:nvSpPr>
        <p:spPr>
          <a:xfrm>
            <a:off x="457200" y="1295400"/>
            <a:ext cx="3886200" cy="5060950"/>
          </a:xfrm>
        </p:spPr>
        <p:txBody>
          <a:bodyPr>
            <a:normAutofit fontScale="92500" lnSpcReduction="10000"/>
          </a:bodyPr>
          <a:lstStyle/>
          <a:p>
            <a:pPr marL="0" indent="0">
              <a:buNone/>
            </a:pPr>
            <a:r>
              <a:rPr lang="en-IN" sz="1800" dirty="0">
                <a:solidFill>
                  <a:srgbClr val="000000"/>
                </a:solidFill>
                <a:effectLst/>
                <a:latin typeface="Arial" panose="020B0604020202020204" pitchFamily="34" charset="0"/>
                <a:ea typeface="Times New Roman" panose="02020603050405020304" pitchFamily="18" charset="0"/>
              </a:rPr>
              <a:t>Step 1: The user gives input, which is in the form of the image captured using the camera.</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000000"/>
                </a:solidFill>
                <a:effectLst/>
                <a:latin typeface="Arial" panose="020B0604020202020204" pitchFamily="34" charset="0"/>
                <a:ea typeface="Times New Roman" panose="02020603050405020304" pitchFamily="18" charset="0"/>
              </a:rPr>
              <a:t>Step 2: The image gets analysed by our model and gets classified as a happy, sad, neutral or angry emotion.</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000000"/>
                </a:solidFill>
                <a:effectLst/>
                <a:latin typeface="Arial" panose="020B0604020202020204" pitchFamily="34" charset="0"/>
                <a:ea typeface="Times New Roman" panose="02020603050405020304" pitchFamily="18" charset="0"/>
              </a:rPr>
              <a:t>Step 3: The data gets extracted and detected with the training datasets, which are fer-13 datasets.</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000000"/>
                </a:solidFill>
                <a:effectLst/>
                <a:latin typeface="Arial" panose="020B0604020202020204" pitchFamily="34" charset="0"/>
                <a:ea typeface="Times New Roman" panose="02020603050405020304" pitchFamily="18" charset="0"/>
              </a:rPr>
              <a:t>Step 4: The playlist or songs are chosen according to the facial mood recognition of the user.</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000000"/>
                </a:solidFill>
                <a:effectLst/>
                <a:latin typeface="Arial" panose="020B0604020202020204" pitchFamily="34" charset="0"/>
                <a:ea typeface="Times New Roman" panose="02020603050405020304" pitchFamily="18" charset="0"/>
              </a:rPr>
              <a:t>Step 5: The music gets played to boost the user’s mood after successful detection of the sentiments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fld id="{C88A2916-C0A4-4267-9374-48ED518F906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10</a:t>
            </a:fld>
            <a:endParaRPr lang="en-US"/>
          </a:p>
        </p:txBody>
      </p:sp>
      <p:pic>
        <p:nvPicPr>
          <p:cNvPr id="9" name="Content Placeholder 5">
            <a:extLst>
              <a:ext uri="{FF2B5EF4-FFF2-40B4-BE49-F238E27FC236}">
                <a16:creationId xmlns:a16="http://schemas.microsoft.com/office/drawing/2014/main" id="{8E5F5DEA-3733-47D1-8CAF-05993267F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752" y="1295400"/>
            <a:ext cx="4620895" cy="5060950"/>
          </a:xfrm>
          <a:prstGeom prst="rect">
            <a:avLst/>
          </a:prstGeom>
        </p:spPr>
      </p:pic>
    </p:spTree>
    <p:extLst>
      <p:ext uri="{BB962C8B-B14F-4D97-AF65-F5344CB8AC3E}">
        <p14:creationId xmlns:p14="http://schemas.microsoft.com/office/powerpoint/2010/main" val="1760860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sp>
        <p:nvSpPr>
          <p:cNvPr id="7" name="Title 1"/>
          <p:cNvSpPr>
            <a:spLocks noGrp="1"/>
          </p:cNvSpPr>
          <p:nvPr>
            <p:ph type="title"/>
          </p:nvPr>
        </p:nvSpPr>
        <p:spPr>
          <a:xfrm>
            <a:off x="381000" y="457200"/>
            <a:ext cx="8229600" cy="655638"/>
          </a:xfrm>
        </p:spPr>
        <p:txBody>
          <a:bodyPr>
            <a:normAutofit fontScale="90000"/>
          </a:bodyPr>
          <a:lstStyle/>
          <a:p>
            <a:pPr algn="l"/>
            <a:r>
              <a:rPr lang="en-US" dirty="0">
                <a:solidFill>
                  <a:srgbClr val="C00000"/>
                </a:solidFill>
                <a:latin typeface="Arial" pitchFamily="34" charset="0"/>
                <a:cs typeface="Arial" pitchFamily="34" charset="0"/>
              </a:rPr>
              <a:t>Project Implementation</a:t>
            </a:r>
            <a:endParaRPr lang="en-US" dirty="0">
              <a:solidFill>
                <a:srgbClr val="C00000"/>
              </a:solidFill>
            </a:endParaRPr>
          </a:p>
        </p:txBody>
      </p:sp>
      <p:sp>
        <p:nvSpPr>
          <p:cNvPr id="8" name="Content Placeholder 2"/>
          <p:cNvSpPr>
            <a:spLocks noGrp="1"/>
          </p:cNvSpPr>
          <p:nvPr>
            <p:ph idx="1"/>
          </p:nvPr>
        </p:nvSpPr>
        <p:spPr>
          <a:xfrm>
            <a:off x="381000" y="1295400"/>
            <a:ext cx="8384309" cy="4724400"/>
          </a:xfrm>
        </p:spPr>
        <p:txBody>
          <a:bodyPr>
            <a:noAutofit/>
          </a:bodyPr>
          <a:lstStyle/>
          <a:p>
            <a:pPr algn="just">
              <a:tabLst>
                <a:tab pos="2535555" algn="l"/>
              </a:tabLst>
            </a:pPr>
            <a:r>
              <a:rPr lang="en-US" sz="1700" dirty="0">
                <a:effectLst/>
                <a:latin typeface="Arial" panose="020B0604020202020204" pitchFamily="34" charset="0"/>
                <a:ea typeface="Arial" panose="020B0604020202020204" pitchFamily="34" charset="0"/>
              </a:rPr>
              <a:t>HARDWARE REQUIREMENTS:</a:t>
            </a:r>
          </a:p>
          <a:p>
            <a:pPr marL="0" indent="0" algn="just">
              <a:buNone/>
              <a:tabLst>
                <a:tab pos="2535555" algn="l"/>
              </a:tabLst>
            </a:pPr>
            <a:r>
              <a:rPr lang="en-US" sz="1700" dirty="0">
                <a:latin typeface="Arial" panose="020B0604020202020204" pitchFamily="34" charset="0"/>
                <a:ea typeface="Arial" panose="020B0604020202020204" pitchFamily="34" charset="0"/>
              </a:rPr>
              <a:t>      1) ANDRIOD DEVICE/EMULATOR</a:t>
            </a:r>
          </a:p>
          <a:p>
            <a:pPr marL="0" indent="0" algn="just">
              <a:buNone/>
              <a:tabLst>
                <a:tab pos="2535555" algn="l"/>
              </a:tabLst>
            </a:pPr>
            <a:r>
              <a:rPr lang="en-US" sz="1700" dirty="0">
                <a:latin typeface="Arial" panose="020B0604020202020204" pitchFamily="34" charset="0"/>
                <a:ea typeface="Arial" panose="020B0604020202020204" pitchFamily="34" charset="0"/>
              </a:rPr>
              <a:t>      2) </a:t>
            </a:r>
            <a:r>
              <a:rPr lang="en-US" sz="1700" dirty="0">
                <a:effectLst/>
                <a:latin typeface="Arial" panose="020B0604020202020204" pitchFamily="34" charset="0"/>
                <a:ea typeface="Arial" panose="020B0604020202020204" pitchFamily="34" charset="0"/>
              </a:rPr>
              <a:t>Android 8 or more.</a:t>
            </a:r>
          </a:p>
          <a:p>
            <a:pPr marL="0" indent="0" algn="just">
              <a:buNone/>
              <a:tabLst>
                <a:tab pos="2535555" algn="l"/>
              </a:tabLst>
            </a:pPr>
            <a:r>
              <a:rPr lang="en-US" sz="1700" dirty="0">
                <a:latin typeface="Arial" panose="020B0604020202020204" pitchFamily="34" charset="0"/>
                <a:ea typeface="Arial" panose="020B0604020202020204" pitchFamily="34" charset="0"/>
              </a:rPr>
              <a:t>      3) Min of 4GB RAM in device.</a:t>
            </a:r>
          </a:p>
          <a:p>
            <a:pPr marL="0" indent="0" algn="just">
              <a:buNone/>
              <a:tabLst>
                <a:tab pos="2535555" algn="l"/>
              </a:tabLst>
            </a:pPr>
            <a:endParaRPr lang="en-US" sz="1700" dirty="0">
              <a:latin typeface="Arial" panose="020B0604020202020204" pitchFamily="34" charset="0"/>
              <a:ea typeface="Arial" panose="020B0604020202020204" pitchFamily="34" charset="0"/>
            </a:endParaRPr>
          </a:p>
          <a:p>
            <a:pPr algn="just">
              <a:tabLst>
                <a:tab pos="2535555" algn="l"/>
              </a:tabLst>
            </a:pPr>
            <a:r>
              <a:rPr lang="en-US" sz="1700" dirty="0">
                <a:effectLst/>
                <a:latin typeface="Arial" panose="020B0604020202020204" pitchFamily="34" charset="0"/>
                <a:ea typeface="Arial" panose="020B0604020202020204" pitchFamily="34" charset="0"/>
              </a:rPr>
              <a:t>SOFTWARE REQUIREMENTS:</a:t>
            </a:r>
          </a:p>
          <a:p>
            <a:pPr marL="0" indent="0" algn="just">
              <a:buNone/>
              <a:tabLst>
                <a:tab pos="2535555" algn="l"/>
              </a:tabLst>
            </a:pPr>
            <a:r>
              <a:rPr lang="en-US" sz="1700" dirty="0">
                <a:latin typeface="Arial" panose="020B0604020202020204" pitchFamily="34" charset="0"/>
                <a:ea typeface="Arial" panose="020B0604020202020204" pitchFamily="34" charset="0"/>
              </a:rPr>
              <a:t>      1) </a:t>
            </a:r>
            <a:r>
              <a:rPr lang="en-US" sz="1700" dirty="0" err="1">
                <a:latin typeface="Arial" panose="020B0604020202020204" pitchFamily="34" charset="0"/>
                <a:ea typeface="Arial" panose="020B0604020202020204" pitchFamily="34" charset="0"/>
              </a:rPr>
              <a:t>VSCode</a:t>
            </a:r>
            <a:r>
              <a:rPr lang="en-US" sz="1700" dirty="0">
                <a:latin typeface="Arial" panose="020B0604020202020204" pitchFamily="34" charset="0"/>
                <a:ea typeface="Arial" panose="020B0604020202020204" pitchFamily="34" charset="0"/>
              </a:rPr>
              <a:t>/Android Studio for making any development changes</a:t>
            </a:r>
          </a:p>
          <a:p>
            <a:pPr marL="0" indent="0" algn="just">
              <a:buNone/>
              <a:tabLst>
                <a:tab pos="2535555" algn="l"/>
              </a:tabLst>
            </a:pPr>
            <a:r>
              <a:rPr lang="en-US" sz="1700" dirty="0">
                <a:latin typeface="Arial" panose="020B0604020202020204" pitchFamily="34" charset="0"/>
                <a:ea typeface="Arial" panose="020B0604020202020204" pitchFamily="34" charset="0"/>
              </a:rPr>
              <a:t>      2) Flutter SDK 2.5 or more.</a:t>
            </a:r>
          </a:p>
          <a:p>
            <a:pPr marL="0" indent="0" algn="just">
              <a:buNone/>
              <a:tabLst>
                <a:tab pos="2535555" algn="l"/>
              </a:tabLst>
            </a:pPr>
            <a:endParaRPr lang="en-IN" sz="17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084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sp>
        <p:nvSpPr>
          <p:cNvPr id="7" name="Title 1"/>
          <p:cNvSpPr>
            <a:spLocks noGrp="1"/>
          </p:cNvSpPr>
          <p:nvPr>
            <p:ph type="title"/>
          </p:nvPr>
        </p:nvSpPr>
        <p:spPr>
          <a:xfrm>
            <a:off x="381000" y="428017"/>
            <a:ext cx="8229600" cy="655638"/>
          </a:xfrm>
        </p:spPr>
        <p:txBody>
          <a:bodyPr>
            <a:normAutofit fontScale="90000"/>
          </a:bodyPr>
          <a:lstStyle/>
          <a:p>
            <a:pPr algn="l"/>
            <a:r>
              <a:rPr lang="en-US" dirty="0">
                <a:solidFill>
                  <a:srgbClr val="C00000"/>
                </a:solidFill>
              </a:rPr>
              <a:t>Application Screenshots</a:t>
            </a:r>
          </a:p>
        </p:txBody>
      </p:sp>
      <p:pic>
        <p:nvPicPr>
          <p:cNvPr id="10" name="Picture 9">
            <a:extLst>
              <a:ext uri="{FF2B5EF4-FFF2-40B4-BE49-F238E27FC236}">
                <a16:creationId xmlns:a16="http://schemas.microsoft.com/office/drawing/2014/main" id="{70402C8F-3415-4447-BD32-ADAB06433F94}"/>
              </a:ext>
            </a:extLst>
          </p:cNvPr>
          <p:cNvPicPr>
            <a:picLocks noChangeAspect="1"/>
          </p:cNvPicPr>
          <p:nvPr/>
        </p:nvPicPr>
        <p:blipFill>
          <a:blip r:embed="rId2"/>
          <a:stretch>
            <a:fillRect/>
          </a:stretch>
        </p:blipFill>
        <p:spPr>
          <a:xfrm>
            <a:off x="1066800" y="1206230"/>
            <a:ext cx="3711716" cy="2756170"/>
          </a:xfrm>
          <a:prstGeom prst="rect">
            <a:avLst/>
          </a:prstGeom>
        </p:spPr>
      </p:pic>
      <p:pic>
        <p:nvPicPr>
          <p:cNvPr id="12" name="Picture 11">
            <a:extLst>
              <a:ext uri="{FF2B5EF4-FFF2-40B4-BE49-F238E27FC236}">
                <a16:creationId xmlns:a16="http://schemas.microsoft.com/office/drawing/2014/main" id="{28C41CD5-F3EB-4472-8588-E7AA84B0FFDF}"/>
              </a:ext>
            </a:extLst>
          </p:cNvPr>
          <p:cNvPicPr>
            <a:picLocks noChangeAspect="1"/>
          </p:cNvPicPr>
          <p:nvPr/>
        </p:nvPicPr>
        <p:blipFill>
          <a:blip r:embed="rId3"/>
          <a:stretch>
            <a:fillRect/>
          </a:stretch>
        </p:blipFill>
        <p:spPr>
          <a:xfrm>
            <a:off x="4778516" y="1206230"/>
            <a:ext cx="3711715" cy="2756170"/>
          </a:xfrm>
          <a:prstGeom prst="rect">
            <a:avLst/>
          </a:prstGeom>
        </p:spPr>
      </p:pic>
      <p:pic>
        <p:nvPicPr>
          <p:cNvPr id="16" name="Picture 15">
            <a:extLst>
              <a:ext uri="{FF2B5EF4-FFF2-40B4-BE49-F238E27FC236}">
                <a16:creationId xmlns:a16="http://schemas.microsoft.com/office/drawing/2014/main" id="{5C89E6AD-B49E-480C-9739-C9ED93D27991}"/>
              </a:ext>
            </a:extLst>
          </p:cNvPr>
          <p:cNvPicPr>
            <a:picLocks noChangeAspect="1"/>
          </p:cNvPicPr>
          <p:nvPr/>
        </p:nvPicPr>
        <p:blipFill>
          <a:blip r:embed="rId4"/>
          <a:stretch>
            <a:fillRect/>
          </a:stretch>
        </p:blipFill>
        <p:spPr>
          <a:xfrm>
            <a:off x="1064874" y="3962400"/>
            <a:ext cx="3711715" cy="2286000"/>
          </a:xfrm>
          <a:prstGeom prst="rect">
            <a:avLst/>
          </a:prstGeom>
        </p:spPr>
      </p:pic>
      <p:pic>
        <p:nvPicPr>
          <p:cNvPr id="18" name="Picture 17">
            <a:extLst>
              <a:ext uri="{FF2B5EF4-FFF2-40B4-BE49-F238E27FC236}">
                <a16:creationId xmlns:a16="http://schemas.microsoft.com/office/drawing/2014/main" id="{777FD75B-47B6-4C92-89EA-AB7E9F9B553A}"/>
              </a:ext>
            </a:extLst>
          </p:cNvPr>
          <p:cNvPicPr>
            <a:picLocks noChangeAspect="1"/>
          </p:cNvPicPr>
          <p:nvPr/>
        </p:nvPicPr>
        <p:blipFill>
          <a:blip r:embed="rId5"/>
          <a:stretch>
            <a:fillRect/>
          </a:stretch>
        </p:blipFill>
        <p:spPr>
          <a:xfrm>
            <a:off x="4739340" y="3970116"/>
            <a:ext cx="3711714" cy="2252228"/>
          </a:xfrm>
          <a:prstGeom prst="rect">
            <a:avLst/>
          </a:prstGeom>
        </p:spPr>
      </p:pic>
    </p:spTree>
    <p:extLst>
      <p:ext uri="{BB962C8B-B14F-4D97-AF65-F5344CB8AC3E}">
        <p14:creationId xmlns:p14="http://schemas.microsoft.com/office/powerpoint/2010/main" val="985139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28600"/>
            <a:ext cx="8305800" cy="836613"/>
          </a:xfrm>
        </p:spPr>
        <p:txBody>
          <a:bodyPr>
            <a:normAutofit/>
          </a:bodyPr>
          <a:lstStyle/>
          <a:p>
            <a:pPr algn="l"/>
            <a:r>
              <a:rPr lang="en-US" sz="4000" dirty="0">
                <a:solidFill>
                  <a:srgbClr val="C00000"/>
                </a:solidFill>
                <a:latin typeface="Arial" pitchFamily="34" charset="0"/>
                <a:cs typeface="Arial" pitchFamily="34" charset="0"/>
              </a:rPr>
              <a:t>Methodology</a:t>
            </a:r>
          </a:p>
        </p:txBody>
      </p:sp>
      <p:sp>
        <p:nvSpPr>
          <p:cNvPr id="2" name="Content Placeholder 1">
            <a:extLst>
              <a:ext uri="{FF2B5EF4-FFF2-40B4-BE49-F238E27FC236}">
                <a16:creationId xmlns:a16="http://schemas.microsoft.com/office/drawing/2014/main" id="{37DBCEC4-CD1F-40CF-BB9E-A6A18B4AB078}"/>
              </a:ext>
            </a:extLst>
          </p:cNvPr>
          <p:cNvSpPr>
            <a:spLocks noGrp="1"/>
          </p:cNvSpPr>
          <p:nvPr>
            <p:ph idx="1"/>
          </p:nvPr>
        </p:nvSpPr>
        <p:spPr>
          <a:xfrm>
            <a:off x="381000" y="1295400"/>
            <a:ext cx="5105400" cy="5060950"/>
          </a:xfrm>
        </p:spPr>
        <p:txBody>
          <a:bodyPr>
            <a:noAutofit/>
          </a:bodyPr>
          <a:lstStyle/>
          <a:p>
            <a:pPr algn="just">
              <a:tabLst>
                <a:tab pos="2535555" algn="l"/>
              </a:tabLst>
            </a:pPr>
            <a:r>
              <a:rPr lang="en-US" sz="1600" dirty="0">
                <a:effectLst/>
                <a:latin typeface="Arial" panose="020B0604020202020204" pitchFamily="34" charset="0"/>
                <a:ea typeface="Arial" panose="020B0604020202020204" pitchFamily="34" charset="0"/>
              </a:rPr>
              <a:t>Facial Detection — Ability to detect the location of face in any input image or frame.</a:t>
            </a:r>
          </a:p>
          <a:p>
            <a:pPr algn="just">
              <a:tabLst>
                <a:tab pos="2535555" algn="l"/>
              </a:tabLst>
            </a:pPr>
            <a:endParaRPr lang="en-IN" sz="1600" dirty="0">
              <a:effectLst/>
              <a:latin typeface="Arial" panose="020B0604020202020204" pitchFamily="34" charset="0"/>
              <a:ea typeface="Arial" panose="020B0604020202020204" pitchFamily="34" charset="0"/>
            </a:endParaRPr>
          </a:p>
          <a:p>
            <a:pPr algn="just">
              <a:tabLst>
                <a:tab pos="2535555" algn="l"/>
              </a:tabLst>
            </a:pPr>
            <a:r>
              <a:rPr lang="en-US" sz="1600" dirty="0">
                <a:effectLst/>
                <a:latin typeface="Arial" panose="020B0604020202020204" pitchFamily="34" charset="0"/>
                <a:ea typeface="Arial" panose="020B0604020202020204" pitchFamily="34" charset="0"/>
              </a:rPr>
              <a:t>Facial Recognition — Compare multiple faces together to identify which faces belong to the same person.</a:t>
            </a:r>
          </a:p>
          <a:p>
            <a:pPr marL="0" indent="0" algn="just">
              <a:buNone/>
              <a:tabLst>
                <a:tab pos="2535555" algn="l"/>
              </a:tabLst>
            </a:pPr>
            <a:endParaRPr lang="en-US" sz="1600" dirty="0">
              <a:effectLst/>
              <a:latin typeface="Arial" panose="020B0604020202020204" pitchFamily="34" charset="0"/>
              <a:ea typeface="Arial" panose="020B0604020202020204" pitchFamily="34" charset="0"/>
            </a:endParaRPr>
          </a:p>
          <a:p>
            <a:pPr algn="just">
              <a:tabLst>
                <a:tab pos="2535555" algn="l"/>
              </a:tabLst>
            </a:pPr>
            <a:r>
              <a:rPr lang="en-US" sz="1600" dirty="0">
                <a:effectLst/>
                <a:latin typeface="Arial" panose="020B0604020202020204" pitchFamily="34" charset="0"/>
                <a:ea typeface="Arial" panose="020B0604020202020204" pitchFamily="34" charset="0"/>
              </a:rPr>
              <a:t>Emotion Detection — Classifying the emotion on the face as happy, angry, sad, neutral and surprise.</a:t>
            </a:r>
          </a:p>
          <a:p>
            <a:pPr marL="0" indent="0" algn="just">
              <a:buNone/>
              <a:tabLst>
                <a:tab pos="2535555" algn="l"/>
              </a:tabLst>
            </a:pPr>
            <a:endParaRPr lang="en-IN" sz="1600" dirty="0">
              <a:effectLst/>
              <a:latin typeface="Arial" panose="020B0604020202020204" pitchFamily="34" charset="0"/>
              <a:ea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Methods like </a:t>
            </a:r>
            <a:r>
              <a:rPr lang="en-US" sz="1600" dirty="0">
                <a:effectLst/>
                <a:latin typeface="Arial" panose="020B0604020202020204" pitchFamily="34" charset="0"/>
                <a:ea typeface="Arial" panose="020B0604020202020204" pitchFamily="34" charset="0"/>
              </a:rPr>
              <a:t>TRANFER LEARNING</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a:effectLst/>
                <a:latin typeface="Arial" panose="020B0604020202020204" pitchFamily="34" charset="0"/>
                <a:ea typeface="Arial" panose="020B0604020202020204" pitchFamily="34" charset="0"/>
              </a:rPr>
              <a:t>DATA AUGMENTATION</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a:effectLst/>
                <a:latin typeface="Arial" panose="020B0604020202020204" pitchFamily="34" charset="0"/>
                <a:ea typeface="Arial" panose="020B0604020202020204" pitchFamily="34" charset="0"/>
              </a:rPr>
              <a:t>BATCH NORMALIZATION are also used</a:t>
            </a:r>
            <a:r>
              <a:rPr lang="en-US" sz="1600" dirty="0">
                <a:latin typeface="Arial" panose="020B0604020202020204" pitchFamily="34" charset="0"/>
                <a:ea typeface="Arial" panose="020B0604020202020204" pitchFamily="34" charset="0"/>
                <a:cs typeface="Arial" panose="020B0604020202020204" pitchFamily="34" charset="0"/>
              </a:rPr>
              <a:t>.</a:t>
            </a:r>
          </a:p>
          <a:p>
            <a:pPr marL="0" indent="0">
              <a:buNone/>
            </a:pPr>
            <a:endParaRPr lang="en-US" sz="1600" dirty="0">
              <a:effectLst/>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We also used </a:t>
            </a:r>
            <a:r>
              <a:rPr lang="en-US" sz="1600" dirty="0">
                <a:effectLst/>
                <a:latin typeface="Arial" panose="020B0604020202020204" pitchFamily="34" charset="0"/>
                <a:ea typeface="Arial" panose="020B0604020202020204" pitchFamily="34" charset="0"/>
              </a:rPr>
              <a:t>LOSS CATEGORICAL CROSS ENTROPY</a:t>
            </a:r>
            <a:r>
              <a:rPr lang="en-US" sz="1600" dirty="0">
                <a:latin typeface="Arial" panose="020B0604020202020204" pitchFamily="34" charset="0"/>
                <a:ea typeface="Arial" panose="020B0604020202020204" pitchFamily="34" charset="0"/>
                <a:cs typeface="Arial" panose="020B0604020202020204" pitchFamily="34" charset="0"/>
              </a:rPr>
              <a:t> which means </a:t>
            </a:r>
            <a:r>
              <a:rPr lang="en-US" sz="1600" dirty="0">
                <a:effectLst/>
                <a:latin typeface="Arial" panose="020B0604020202020204" pitchFamily="34" charset="0"/>
                <a:ea typeface="Arial" panose="020B0604020202020204" pitchFamily="34" charset="0"/>
              </a:rPr>
              <a:t>Cross-entropy builds upon the idea of entropy from information theory.</a:t>
            </a:r>
            <a:endParaRPr lang="en-US" sz="1600" dirty="0">
              <a:effectLst/>
              <a:latin typeface="Arial" panose="020B0604020202020204" pitchFamily="34" charset="0"/>
              <a:ea typeface="Arial" panose="020B0604020202020204" pitchFamily="34" charset="0"/>
              <a:cs typeface="Arial" panose="020B0604020202020204" pitchFamily="34" charset="0"/>
            </a:endParaRPr>
          </a:p>
          <a:p>
            <a:endParaRPr lang="en-IN" sz="1600" dirty="0"/>
          </a:p>
        </p:txBody>
      </p:sp>
      <p:sp>
        <p:nvSpPr>
          <p:cNvPr id="4" name="Date Placeholder 3"/>
          <p:cNvSpPr>
            <a:spLocks noGrp="1"/>
          </p:cNvSpPr>
          <p:nvPr>
            <p:ph type="dt" sz="half" idx="10"/>
          </p:nvPr>
        </p:nvSpPr>
        <p:spPr/>
        <p:txBody>
          <a:bodyPr/>
          <a:lstStyle/>
          <a:p>
            <a:fld id="{ED9E4403-D133-4E34-8516-5B0E43270005}"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13</a:t>
            </a:fld>
            <a:endParaRPr lang="en-US"/>
          </a:p>
        </p:txBody>
      </p:sp>
      <p:pic>
        <p:nvPicPr>
          <p:cNvPr id="9" name="Picture 8">
            <a:extLst>
              <a:ext uri="{FF2B5EF4-FFF2-40B4-BE49-F238E27FC236}">
                <a16:creationId xmlns:a16="http://schemas.microsoft.com/office/drawing/2014/main" id="{6BDC2BFC-D520-4073-A07B-947FD16484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25"/>
          <a:stretch/>
        </p:blipFill>
        <p:spPr bwMode="auto">
          <a:xfrm>
            <a:off x="5562600" y="1327727"/>
            <a:ext cx="3200400" cy="4406598"/>
          </a:xfrm>
          <a:prstGeom prst="rect">
            <a:avLst/>
          </a:prstGeom>
          <a:noFill/>
          <a:ln>
            <a:noFill/>
          </a:ln>
        </p:spPr>
      </p:pic>
    </p:spTree>
    <p:extLst>
      <p:ext uri="{BB962C8B-B14F-4D97-AF65-F5344CB8AC3E}">
        <p14:creationId xmlns:p14="http://schemas.microsoft.com/office/powerpoint/2010/main" val="331600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F763F6-D494-4D8B-954D-23143318182D}"/>
              </a:ext>
            </a:extLst>
          </p:cNvPr>
          <p:cNvSpPr>
            <a:spLocks noGrp="1"/>
          </p:cNvSpPr>
          <p:nvPr>
            <p:ph type="title"/>
          </p:nvPr>
        </p:nvSpPr>
        <p:spPr/>
        <p:txBody>
          <a:bodyPr/>
          <a:lstStyle/>
          <a:p>
            <a:r>
              <a:rPr lang="en-US" dirty="0">
                <a:solidFill>
                  <a:srgbClr val="C00000"/>
                </a:solidFill>
                <a:latin typeface="Arial" pitchFamily="34" charset="0"/>
                <a:cs typeface="Arial" pitchFamily="34" charset="0"/>
              </a:rPr>
              <a:t>Results and Discussion</a:t>
            </a:r>
            <a:endParaRPr lang="en-IN" dirty="0"/>
          </a:p>
        </p:txBody>
      </p:sp>
      <p:sp>
        <p:nvSpPr>
          <p:cNvPr id="4" name="Date Placeholder 3">
            <a:extLst>
              <a:ext uri="{FF2B5EF4-FFF2-40B4-BE49-F238E27FC236}">
                <a16:creationId xmlns:a16="http://schemas.microsoft.com/office/drawing/2014/main" id="{B4301E9C-D8C8-474B-B30D-EFA7554D6EE1}"/>
              </a:ext>
            </a:extLst>
          </p:cNvPr>
          <p:cNvSpPr>
            <a:spLocks noGrp="1"/>
          </p:cNvSpPr>
          <p:nvPr>
            <p:ph type="dt" sz="half" idx="10"/>
          </p:nvPr>
        </p:nvSpPr>
        <p:spPr/>
        <p:txBody>
          <a:bodyPr/>
          <a:lstStyle/>
          <a:p>
            <a:fld id="{A2414E9F-A237-4082-B37B-D926ADB268EE}" type="datetime3">
              <a:rPr lang="en-US" smtClean="0"/>
              <a:pPr/>
              <a:t>6 December 2021</a:t>
            </a:fld>
            <a:endParaRPr lang="en-US"/>
          </a:p>
        </p:txBody>
      </p:sp>
      <p:sp>
        <p:nvSpPr>
          <p:cNvPr id="5" name="Footer Placeholder 4">
            <a:extLst>
              <a:ext uri="{FF2B5EF4-FFF2-40B4-BE49-F238E27FC236}">
                <a16:creationId xmlns:a16="http://schemas.microsoft.com/office/drawing/2014/main" id="{134D00BC-AEE9-4DBC-A9E5-88791A0F618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F6F74D5F-84D3-48DD-AB66-BA0C51924748}"/>
              </a:ext>
            </a:extLst>
          </p:cNvPr>
          <p:cNvSpPr>
            <a:spLocks noGrp="1"/>
          </p:cNvSpPr>
          <p:nvPr>
            <p:ph type="sldNum" sz="quarter" idx="12"/>
          </p:nvPr>
        </p:nvSpPr>
        <p:spPr/>
        <p:txBody>
          <a:bodyPr/>
          <a:lstStyle/>
          <a:p>
            <a:fld id="{7B28076C-CE04-4A00-BFAA-A90EA8355859}" type="slidenum">
              <a:rPr lang="en-US" smtClean="0"/>
              <a:pPr/>
              <a:t>14</a:t>
            </a:fld>
            <a:endParaRPr lang="en-US"/>
          </a:p>
        </p:txBody>
      </p:sp>
      <p:pic>
        <p:nvPicPr>
          <p:cNvPr id="10" name="Content Placeholder 9">
            <a:extLst>
              <a:ext uri="{FF2B5EF4-FFF2-40B4-BE49-F238E27FC236}">
                <a16:creationId xmlns:a16="http://schemas.microsoft.com/office/drawing/2014/main" id="{F8770C73-CB45-42C0-B550-297066E9FFAA}"/>
              </a:ext>
            </a:extLst>
          </p:cNvPr>
          <p:cNvPicPr>
            <a:picLocks noGrp="1" noChangeAspect="1"/>
          </p:cNvPicPr>
          <p:nvPr>
            <p:ph sz="half" idx="1"/>
          </p:nvPr>
        </p:nvPicPr>
        <p:blipFill rotWithShape="1">
          <a:blip r:embed="rId2"/>
          <a:srcRect l="1121" r="51605" b="7473"/>
          <a:stretch/>
        </p:blipFill>
        <p:spPr bwMode="auto">
          <a:xfrm>
            <a:off x="457200" y="1600199"/>
            <a:ext cx="4038600" cy="4525963"/>
          </a:xfrm>
          <a:prstGeom prst="rect">
            <a:avLst/>
          </a:prstGeom>
          <a:ln>
            <a:noFill/>
          </a:ln>
          <a:extLst>
            <a:ext uri="{53640926-AAD7-44D8-BBD7-CCE9431645EC}">
              <a14:shadowObscured xmlns:a14="http://schemas.microsoft.com/office/drawing/2010/main"/>
            </a:ext>
          </a:extLst>
        </p:spPr>
      </p:pic>
      <p:pic>
        <p:nvPicPr>
          <p:cNvPr id="11" name="Content Placeholder 10">
            <a:extLst>
              <a:ext uri="{FF2B5EF4-FFF2-40B4-BE49-F238E27FC236}">
                <a16:creationId xmlns:a16="http://schemas.microsoft.com/office/drawing/2014/main" id="{17815BBA-6ABE-4C73-8E62-8C292BDDD90A}"/>
              </a:ext>
            </a:extLst>
          </p:cNvPr>
          <p:cNvPicPr>
            <a:picLocks noGrp="1" noChangeAspect="1"/>
          </p:cNvPicPr>
          <p:nvPr>
            <p:ph sz="half" idx="2"/>
          </p:nvPr>
        </p:nvPicPr>
        <p:blipFill rotWithShape="1">
          <a:blip r:embed="rId2"/>
          <a:srcRect l="50534" t="-515" r="3711" b="8487"/>
          <a:stretch/>
        </p:blipFill>
        <p:spPr bwMode="auto">
          <a:xfrm>
            <a:off x="4648200" y="1600199"/>
            <a:ext cx="4038600" cy="45259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812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sp>
        <p:nvSpPr>
          <p:cNvPr id="8" name="Content Placeholder 2"/>
          <p:cNvSpPr>
            <a:spLocks noGrp="1"/>
          </p:cNvSpPr>
          <p:nvPr>
            <p:ph idx="1"/>
          </p:nvPr>
        </p:nvSpPr>
        <p:spPr>
          <a:xfrm>
            <a:off x="304800" y="1219200"/>
            <a:ext cx="8610600" cy="5137150"/>
          </a:xfrm>
        </p:spPr>
        <p:txBody>
          <a:bodyPr>
            <a:noAutofit/>
          </a:bodyPr>
          <a:lstStyle/>
          <a:p>
            <a:pPr algn="just">
              <a:spcBef>
                <a:spcPts val="1200"/>
              </a:spcBef>
              <a:spcAft>
                <a:spcPts val="1200"/>
              </a:spcAft>
            </a:pPr>
            <a:r>
              <a:rPr lang="en-IN" sz="1400" dirty="0">
                <a:solidFill>
                  <a:srgbClr val="24292F"/>
                </a:solidFill>
                <a:effectLst/>
                <a:latin typeface="Arial" panose="020B0604020202020204" pitchFamily="34" charset="0"/>
                <a:ea typeface="Times New Roman" panose="02020603050405020304" pitchFamily="18" charset="0"/>
                <a:cs typeface="Arial" panose="020B0604020202020204" pitchFamily="34" charset="0"/>
              </a:rPr>
              <a:t>This implementation by default detects emotions on all faces in the webcam feed. With a simple 4-layer CNN, the test accuracy reached 63.2% in 50 epochs.</a:t>
            </a:r>
          </a:p>
          <a:p>
            <a:pPr algn="just">
              <a:spcBef>
                <a:spcPts val="1200"/>
              </a:spcBef>
              <a:spcAft>
                <a:spcPts val="1200"/>
              </a:spcAft>
              <a:buSzPts val="1000"/>
              <a:tabLst>
                <a:tab pos="457200" algn="l"/>
              </a:tabLst>
            </a:pPr>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a:t>
            </a:r>
            <a:r>
              <a:rPr lang="en-IN" sz="1400" dirty="0">
                <a:effectLst/>
                <a:latin typeface="Arial" panose="020B0604020202020204" pitchFamily="34" charset="0"/>
                <a:ea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original FER2013 dataset in Kaggle</a:t>
            </a:r>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is available as a single csv file. It has been converted into a dataset of images in the PNG format for training/testing and provided this as the dataset.</a:t>
            </a:r>
          </a:p>
          <a:p>
            <a:pPr marL="342900" lvl="0" indent="-342900" algn="just">
              <a:lnSpc>
                <a:spcPct val="150000"/>
              </a:lnSpc>
              <a:spcBef>
                <a:spcPts val="1200"/>
              </a:spcBef>
              <a:spcAft>
                <a:spcPts val="1200"/>
              </a:spcAft>
              <a:buSzPts val="1000"/>
              <a:buFont typeface="Symbol" panose="05050102010706020507" pitchFamily="18" charset="2"/>
              <a:buChar char=""/>
              <a:tabLst>
                <a:tab pos="457200" algn="l"/>
              </a:tabLst>
            </a:pPr>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is one of the more challenging datasets with human-level accuracy only at 65±5% and the highest performing published works achieving 75.2% test accuracy. Easily downloadable on Kaggle, the dataset’s 35,887 contained images are normalized to 224,224 pixels in grayscale. FER2013 is, however, not a balanced dataset</a:t>
            </a:r>
            <a:endParaRPr lang="en-IN" sz="14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Lst>
            </a:pPr>
            <a:r>
              <a:rPr lang="en-US" sz="1400" dirty="0">
                <a:effectLst/>
                <a:latin typeface="Arial" panose="020B0604020202020204" pitchFamily="34" charset="0"/>
                <a:ea typeface="Arial" panose="020B0604020202020204" pitchFamily="34" charset="0"/>
                <a:cs typeface="Arial" panose="020B0604020202020204" pitchFamily="34" charset="0"/>
              </a:rPr>
              <a:t>Model — we built a 5 layered Convolutional Neural Network (CNN) in Keras and used Image augmentations, transfer learning, data augmentation, batch normalization and optimization algo to improve model performance.</a:t>
            </a: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spcBef>
                <a:spcPts val="1200"/>
              </a:spcBef>
              <a:spcAft>
                <a:spcPts val="1200"/>
              </a:spcAft>
              <a:buSzPts val="1000"/>
              <a:tabLst>
                <a:tab pos="457200" algn="l"/>
              </a:tabLst>
            </a:pPr>
            <a:r>
              <a:rPr lang="en-US" sz="1400" dirty="0">
                <a:solidFill>
                  <a:srgbClr val="24292F"/>
                </a:solidFill>
                <a:effectLst/>
                <a:latin typeface="Arial" panose="020B0604020202020204" pitchFamily="34" charset="0"/>
                <a:ea typeface="Arial" panose="020B0604020202020204" pitchFamily="34" charset="0"/>
                <a:cs typeface="Arial" panose="020B0604020202020204" pitchFamily="34" charset="0"/>
              </a:rPr>
              <a:t>Epoch is when an </a:t>
            </a:r>
            <a:r>
              <a:rPr lang="en-US" sz="1400" b="1" dirty="0">
                <a:solidFill>
                  <a:srgbClr val="24292F"/>
                </a:solidFill>
                <a:effectLst/>
                <a:latin typeface="Arial" panose="020B0604020202020204" pitchFamily="34" charset="0"/>
                <a:ea typeface="Arial" panose="020B0604020202020204" pitchFamily="34" charset="0"/>
                <a:cs typeface="Arial" panose="020B0604020202020204" pitchFamily="34" charset="0"/>
              </a:rPr>
              <a:t>ENTIRE</a:t>
            </a:r>
            <a:r>
              <a:rPr lang="en-US" sz="1400" dirty="0">
                <a:solidFill>
                  <a:srgbClr val="24292F"/>
                </a:solidFill>
                <a:effectLst/>
                <a:latin typeface="Arial" panose="020B0604020202020204" pitchFamily="34" charset="0"/>
                <a:ea typeface="Arial" panose="020B0604020202020204" pitchFamily="34" charset="0"/>
                <a:cs typeface="Arial" panose="020B0604020202020204" pitchFamily="34" charset="0"/>
              </a:rPr>
              <a:t> dataset is passed forward and backward through the neural network only </a:t>
            </a:r>
            <a:r>
              <a:rPr lang="en-US" sz="1400" b="1" dirty="0">
                <a:solidFill>
                  <a:srgbClr val="24292F"/>
                </a:solidFill>
                <a:effectLst/>
                <a:latin typeface="Arial" panose="020B0604020202020204" pitchFamily="34" charset="0"/>
                <a:ea typeface="Arial" panose="020B0604020202020204" pitchFamily="34" charset="0"/>
                <a:cs typeface="Arial" panose="020B0604020202020204" pitchFamily="34" charset="0"/>
              </a:rPr>
              <a:t>ONCE. </a:t>
            </a:r>
            <a:r>
              <a:rPr lang="en-US" sz="1400" dirty="0">
                <a:solidFill>
                  <a:srgbClr val="24292F"/>
                </a:solidFill>
                <a:effectLst/>
                <a:latin typeface="Arial" panose="020B0604020202020204" pitchFamily="34" charset="0"/>
                <a:ea typeface="Arial" panose="020B0604020202020204" pitchFamily="34" charset="0"/>
                <a:cs typeface="Arial" panose="020B0604020202020204" pitchFamily="34" charset="0"/>
              </a:rPr>
              <a:t>So, the ideal epochs for training a model is 25(minimum most cycle) here, we acquired the accuracy in 50 cycles. So, from the graph we can conclude that as the no. of cycles increases the accuracy increases and since the model is gaining knowledge as the cycle increases the model loss decreases. </a:t>
            </a:r>
            <a:endParaRPr lang="en-IN" sz="1400" dirty="0">
              <a:effectLst/>
              <a:latin typeface="Arial" panose="020B0604020202020204" pitchFamily="34" charset="0"/>
              <a:ea typeface="Times New Roman" panose="02020603050405020304" pitchFamily="18" charset="0"/>
              <a:cs typeface="Arial" panose="020B0604020202020204" pitchFamily="34" charset="0"/>
            </a:endParaRPr>
          </a:p>
          <a:p>
            <a:pPr algn="just">
              <a:spcBef>
                <a:spcPts val="1200"/>
              </a:spcBef>
              <a:spcAft>
                <a:spcPts val="1200"/>
              </a:spcAft>
              <a:buSzPts val="1000"/>
              <a:tabLst>
                <a:tab pos="457200" algn="l"/>
              </a:tabLst>
            </a:pP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2842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A4DED4-350B-4878-B3BD-885E45171D2E}"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16</a:t>
            </a:fld>
            <a:endParaRPr lang="en-US"/>
          </a:p>
        </p:txBody>
      </p:sp>
      <p:sp>
        <p:nvSpPr>
          <p:cNvPr id="7" name="Title 1"/>
          <p:cNvSpPr>
            <a:spLocks noGrp="1"/>
          </p:cNvSpPr>
          <p:nvPr>
            <p:ph type="title"/>
          </p:nvPr>
        </p:nvSpPr>
        <p:spPr>
          <a:xfrm>
            <a:off x="381000" y="381000"/>
            <a:ext cx="8229600" cy="685800"/>
          </a:xfrm>
        </p:spPr>
        <p:txBody>
          <a:bodyPr>
            <a:normAutofit fontScale="90000"/>
          </a:bodyPr>
          <a:lstStyle/>
          <a:p>
            <a:pPr algn="l"/>
            <a:r>
              <a:rPr lang="en-US" dirty="0">
                <a:solidFill>
                  <a:srgbClr val="C00000"/>
                </a:solidFill>
                <a:latin typeface="Arial" pitchFamily="34" charset="0"/>
                <a:cs typeface="Arial" pitchFamily="34" charset="0"/>
              </a:rPr>
              <a:t>Results and Discussion</a:t>
            </a:r>
          </a:p>
        </p:txBody>
      </p:sp>
      <p:sp>
        <p:nvSpPr>
          <p:cNvPr id="8" name="Content Placeholder 2"/>
          <p:cNvSpPr>
            <a:spLocks noGrp="1"/>
          </p:cNvSpPr>
          <p:nvPr>
            <p:ph idx="1"/>
          </p:nvPr>
        </p:nvSpPr>
        <p:spPr>
          <a:xfrm>
            <a:off x="304800" y="1295400"/>
            <a:ext cx="8610600" cy="5060950"/>
          </a:xfrm>
        </p:spPr>
        <p:txBody>
          <a:bodyPr>
            <a:noAutofit/>
          </a:bodyPr>
          <a:lstStyle/>
          <a:p>
            <a:pPr algn="just">
              <a:lnSpc>
                <a:spcPct val="150000"/>
              </a:lnSpc>
            </a:pPr>
            <a:r>
              <a:rPr lang="en-US" sz="1600" dirty="0">
                <a:effectLst/>
                <a:latin typeface="Arial" panose="020B0604020202020204" pitchFamily="34" charset="0"/>
                <a:ea typeface="Arial" panose="020B0604020202020204" pitchFamily="34" charset="0"/>
              </a:rPr>
              <a:t>Given the high complexity of transfer learning models and relatively small size of our datasets, we also experienced overfitting while training. Although we added 30% dropout for the last three layers, our </a:t>
            </a:r>
            <a:r>
              <a:rPr lang="en-US" sz="1600" dirty="0" err="1">
                <a:effectLst/>
                <a:latin typeface="Arial" panose="020B0604020202020204" pitchFamily="34" charset="0"/>
                <a:ea typeface="Arial" panose="020B0604020202020204" pitchFamily="34" charset="0"/>
              </a:rPr>
              <a:t>ResNet</a:t>
            </a:r>
            <a:r>
              <a:rPr lang="en-US" sz="1600" dirty="0">
                <a:effectLst/>
                <a:latin typeface="Arial" panose="020B0604020202020204" pitchFamily="34" charset="0"/>
                <a:ea typeface="Arial" panose="020B0604020202020204" pitchFamily="34" charset="0"/>
              </a:rPr>
              <a:t> transfer learning model quickly over fit to the training set with train accuracy starting to flatten after only 25 epochs.</a:t>
            </a:r>
            <a:endParaRPr lang="en-IN" sz="1600" dirty="0">
              <a:effectLst/>
              <a:latin typeface="Arial" panose="020B0604020202020204" pitchFamily="34" charset="0"/>
              <a:ea typeface="Arial" panose="020B0604020202020204" pitchFamily="34" charset="0"/>
            </a:endParaRPr>
          </a:p>
          <a:p>
            <a:pPr algn="just">
              <a:lnSpc>
                <a:spcPct val="150000"/>
              </a:lnSpc>
            </a:pPr>
            <a:r>
              <a:rPr lang="en-US" sz="1600" dirty="0">
                <a:effectLst/>
                <a:latin typeface="Arial" panose="020B0604020202020204" pitchFamily="34" charset="0"/>
                <a:ea typeface="Arial" panose="020B0604020202020204" pitchFamily="34" charset="0"/>
              </a:rPr>
              <a:t>The model consists of three stages of convolutional and max-pooling layers, followed by an FC layer and a </a:t>
            </a:r>
            <a:r>
              <a:rPr lang="en-US" sz="1600" dirty="0" err="1">
                <a:effectLst/>
                <a:latin typeface="Arial" panose="020B0604020202020204" pitchFamily="34" charset="0"/>
                <a:ea typeface="Arial" panose="020B0604020202020204" pitchFamily="34" charset="0"/>
              </a:rPr>
              <a:t>softmax</a:t>
            </a:r>
            <a:r>
              <a:rPr lang="en-US" sz="1600" dirty="0">
                <a:effectLst/>
                <a:latin typeface="Arial" panose="020B0604020202020204" pitchFamily="34" charset="0"/>
                <a:ea typeface="Arial" panose="020B0604020202020204" pitchFamily="34" charset="0"/>
              </a:rPr>
              <a:t> output layer. The convolutional layers use 32, 32, filters of size 5x5, 4x4, respectively. </a:t>
            </a:r>
          </a:p>
          <a:p>
            <a:pPr algn="just">
              <a:lnSpc>
                <a:spcPct val="150000"/>
              </a:lnSpc>
            </a:pPr>
            <a:r>
              <a:rPr lang="en-US" sz="1600" dirty="0">
                <a:effectLst/>
                <a:latin typeface="Arial" panose="020B0604020202020204" pitchFamily="34" charset="0"/>
                <a:ea typeface="Arial" panose="020B0604020202020204" pitchFamily="34" charset="0"/>
              </a:rPr>
              <a:t>The max-pooling layers use kernels of size 3x3 and stride 2.ReLU was utilized as the activation function. To improve performance, we also added batch norm at every layer and 30% dropout after the last FC layer. </a:t>
            </a:r>
          </a:p>
        </p:txBody>
      </p:sp>
    </p:spTree>
    <p:extLst>
      <p:ext uri="{BB962C8B-B14F-4D97-AF65-F5344CB8AC3E}">
        <p14:creationId xmlns:p14="http://schemas.microsoft.com/office/powerpoint/2010/main" val="298783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EA2093-AB03-4944-BBF7-9D1F3BE620B7}"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17</a:t>
            </a:fld>
            <a:endParaRPr lang="en-US"/>
          </a:p>
        </p:txBody>
      </p:sp>
      <p:sp>
        <p:nvSpPr>
          <p:cNvPr id="7" name="Title 1"/>
          <p:cNvSpPr>
            <a:spLocks noGrp="1"/>
          </p:cNvSpPr>
          <p:nvPr>
            <p:ph type="title"/>
          </p:nvPr>
        </p:nvSpPr>
        <p:spPr>
          <a:xfrm>
            <a:off x="533400" y="381000"/>
            <a:ext cx="8229600" cy="685800"/>
          </a:xfrm>
        </p:spPr>
        <p:txBody>
          <a:bodyPr>
            <a:normAutofit fontScale="90000"/>
          </a:bodyPr>
          <a:lstStyle/>
          <a:p>
            <a:pPr algn="l"/>
            <a:br>
              <a:rPr lang="en-US" dirty="0">
                <a:latin typeface="Arial" pitchFamily="34" charset="0"/>
                <a:cs typeface="Arial" pitchFamily="34" charset="0"/>
              </a:rPr>
            </a:br>
            <a:r>
              <a:rPr lang="en-US" dirty="0">
                <a:solidFill>
                  <a:srgbClr val="C00000"/>
                </a:solidFill>
                <a:latin typeface="Arial" pitchFamily="34" charset="0"/>
                <a:cs typeface="Arial" pitchFamily="34" charset="0"/>
              </a:rPr>
              <a:t>Conclusion</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8" name="Content Placeholder 2"/>
          <p:cNvSpPr>
            <a:spLocks noGrp="1"/>
          </p:cNvSpPr>
          <p:nvPr>
            <p:ph idx="1"/>
          </p:nvPr>
        </p:nvSpPr>
        <p:spPr>
          <a:xfrm>
            <a:off x="533400" y="1676400"/>
            <a:ext cx="8229600" cy="4525963"/>
          </a:xfrm>
        </p:spPr>
        <p:txBody>
          <a:bodyPr/>
          <a:lstStyle/>
          <a:p>
            <a:pPr algn="just">
              <a:lnSpc>
                <a:spcPct val="150000"/>
              </a:lnSpc>
            </a:pPr>
            <a:r>
              <a:rPr lang="en-IN" sz="1800" dirty="0">
                <a:effectLst/>
                <a:latin typeface="Arial" panose="020B0604020202020204" pitchFamily="34" charset="0"/>
                <a:ea typeface="Times New Roman" panose="02020603050405020304" pitchFamily="18" charset="0"/>
              </a:rPr>
              <a:t>This project has been developed to give us great advancement in the field of machine learning technology. </a:t>
            </a:r>
          </a:p>
          <a:p>
            <a:pPr algn="just">
              <a:lnSpc>
                <a:spcPct val="150000"/>
              </a:lnSpc>
            </a:pPr>
            <a:r>
              <a:rPr lang="en-IN" sz="1800" dirty="0">
                <a:effectLst/>
                <a:latin typeface="Arial" panose="020B0604020202020204" pitchFamily="34" charset="0"/>
                <a:ea typeface="Times New Roman" panose="02020603050405020304" pitchFamily="18" charset="0"/>
              </a:rPr>
              <a:t>Emotion Based Music player fulfils to sort out the music based on the emotions of the user such as whether it is happy or sad. </a:t>
            </a:r>
          </a:p>
          <a:p>
            <a:pPr algn="just">
              <a:lnSpc>
                <a:spcPct val="150000"/>
              </a:lnSpc>
            </a:pPr>
            <a:r>
              <a:rPr lang="en-IN" sz="1800" dirty="0">
                <a:effectLst/>
                <a:latin typeface="Arial" panose="020B0604020202020204" pitchFamily="34" charset="0"/>
                <a:ea typeface="Times New Roman" panose="02020603050405020304" pitchFamily="18" charset="0"/>
              </a:rPr>
              <a:t>So, totally our work aims to develop a player which is based on user need and it helps to revive in case of free time or leisure time if we want to hear music based on our current situation. </a:t>
            </a:r>
          </a:p>
          <a:p>
            <a:pPr algn="just">
              <a:lnSpc>
                <a:spcPct val="150000"/>
              </a:lnSpc>
            </a:pPr>
            <a:r>
              <a:rPr lang="en-IN" sz="1800" dirty="0">
                <a:latin typeface="Arial" panose="020B0604020202020204" pitchFamily="34" charset="0"/>
              </a:rPr>
              <a:t>The front-end of the app is to be developed and will be submitted later.</a:t>
            </a:r>
            <a:endParaRPr lang="en-US" dirty="0"/>
          </a:p>
        </p:txBody>
      </p:sp>
    </p:spTree>
    <p:extLst>
      <p:ext uri="{BB962C8B-B14F-4D97-AF65-F5344CB8AC3E}">
        <p14:creationId xmlns:p14="http://schemas.microsoft.com/office/powerpoint/2010/main" val="397171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AE96E4-D5C8-425D-96E7-CA40EBBFE28F}"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18</a:t>
            </a:fld>
            <a:endParaRPr lang="en-US"/>
          </a:p>
        </p:txBody>
      </p:sp>
      <p:sp>
        <p:nvSpPr>
          <p:cNvPr id="7" name="Title 1"/>
          <p:cNvSpPr txBox="1">
            <a:spLocks/>
          </p:cNvSpPr>
          <p:nvPr/>
        </p:nvSpPr>
        <p:spPr>
          <a:xfrm>
            <a:off x="457200" y="304800"/>
            <a:ext cx="82296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4000" dirty="0">
              <a:solidFill>
                <a:srgbClr val="C00000"/>
              </a:solidFill>
              <a:latin typeface="Arial" pitchFamily="34" charset="0"/>
              <a:cs typeface="Arial" pitchFamily="34" charset="0"/>
            </a:endParaRPr>
          </a:p>
          <a:p>
            <a:pPr algn="l"/>
            <a:r>
              <a:rPr lang="en-US" sz="4000" dirty="0">
                <a:solidFill>
                  <a:srgbClr val="C00000"/>
                </a:solidFill>
                <a:latin typeface="Arial" pitchFamily="34" charset="0"/>
                <a:cs typeface="Arial" pitchFamily="34" charset="0"/>
              </a:rPr>
              <a:t>References</a:t>
            </a:r>
            <a:br>
              <a:rPr lang="en-US" sz="4000" dirty="0">
                <a:latin typeface="Arial" pitchFamily="34" charset="0"/>
                <a:cs typeface="Arial" pitchFamily="34" charset="0"/>
              </a:rPr>
            </a:br>
            <a:endParaRPr lang="en-US" sz="4000" dirty="0">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E5AA5752-80B1-4020-AECC-573395ECCB78}"/>
              </a:ext>
            </a:extLst>
          </p:cNvPr>
          <p:cNvSpPr>
            <a:spLocks noGrp="1"/>
          </p:cNvSpPr>
          <p:nvPr>
            <p:ph idx="1"/>
          </p:nvPr>
        </p:nvSpPr>
        <p:spPr>
          <a:xfrm>
            <a:off x="304800" y="1219200"/>
            <a:ext cx="8587509" cy="5137150"/>
          </a:xfrm>
        </p:spPr>
        <p:txBody>
          <a:bodyPr>
            <a:normAutofit fontScale="92500" lnSpcReduction="20000"/>
          </a:bodyPr>
          <a:lstStyle/>
          <a:p>
            <a:pPr marL="0" indent="0" algn="l" rtl="0" eaLnBrk="1" fontAlgn="t" latinLnBrk="0" hangingPunct="1">
              <a:spcBef>
                <a:spcPts val="0"/>
              </a:spcBef>
              <a:spcAft>
                <a:spcPts val="0"/>
              </a:spcAft>
              <a:buNone/>
            </a:pPr>
            <a:r>
              <a:rPr lang="en-US" sz="1800" b="0" i="0" u="none" strike="noStrike" kern="1200" dirty="0">
                <a:solidFill>
                  <a:srgbClr val="000000"/>
                </a:solidFill>
                <a:effectLst/>
                <a:latin typeface="Calibri" panose="020F0502020204030204" pitchFamily="34" charset="0"/>
              </a:rPr>
              <a:t>[1]</a:t>
            </a: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Spotify — Song Prediction and Recommendation System</a:t>
            </a:r>
            <a:b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b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by : </a:t>
            </a:r>
            <a:r>
              <a:rPr lang="en-GB" sz="1800" b="0" i="0" u="none" strike="noStrike" kern="1200" dirty="0" err="1">
                <a:solidFill>
                  <a:srgbClr val="000000"/>
                </a:solidFill>
                <a:effectLst/>
                <a:latin typeface="Times New Roman" panose="02020603050405020304" pitchFamily="18" charset="0"/>
                <a:cs typeface="Times New Roman" panose="02020603050405020304" pitchFamily="18" charset="0"/>
              </a:rPr>
              <a:t>Sunku</a:t>
            </a: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Sowmya </a:t>
            </a:r>
            <a:r>
              <a:rPr lang="en-GB" sz="1800" b="0" i="0" u="none" strike="noStrike" kern="1200" dirty="0" err="1">
                <a:solidFill>
                  <a:srgbClr val="000000"/>
                </a:solidFill>
                <a:effectLst/>
                <a:latin typeface="Times New Roman" panose="02020603050405020304" pitchFamily="18" charset="0"/>
                <a:cs typeface="Times New Roman" panose="02020603050405020304" pitchFamily="18" charset="0"/>
              </a:rPr>
              <a:t>Sree</a:t>
            </a:r>
            <a:b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b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Source: </a:t>
            </a: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hlinkClick r:id="rId2"/>
              </a:rPr>
              <a:t>https://medium.com/swlh/spotify-song-prediction-and-recommendation-system-b3bbc71398ad</a:t>
            </a:r>
            <a:endParaRPr lang="en-GB" sz="1800" b="0" i="0" u="none" strike="noStrike" kern="1200" dirty="0">
              <a:solidFill>
                <a:srgbClr val="000000"/>
              </a:solidFill>
              <a:effectLst/>
              <a:latin typeface="Times New Roman" panose="02020603050405020304" pitchFamily="18" charset="0"/>
              <a:cs typeface="Times New Roman" panose="02020603050405020304" pitchFamily="18" charset="0"/>
            </a:endParaRPr>
          </a:p>
          <a:p>
            <a:pPr marL="0" indent="0" algn="l" rtl="0" eaLnBrk="1" fontAlgn="t" latinLnBrk="0" hangingPunct="1">
              <a:spcBef>
                <a:spcPts val="0"/>
              </a:spcBef>
              <a:spcAft>
                <a:spcPts val="0"/>
              </a:spcAft>
              <a:buNone/>
            </a:pP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[2] Create Music Recommendation System Using Python</a:t>
            </a:r>
            <a:b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b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by : Ajinkya Khobragade</a:t>
            </a:r>
            <a:b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b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Source: </a:t>
            </a: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hlinkClick r:id="rId3"/>
              </a:rPr>
              <a:t>https://towardsdatascience.com/create-music-recommendation-system-using-python-ce5401317159</a:t>
            </a:r>
            <a:endParaRPr lang="en-GB" sz="1800" b="0" i="0" u="none" strike="noStrike" kern="1200" dirty="0">
              <a:solidFill>
                <a:srgbClr val="000000"/>
              </a:solidFill>
              <a:effectLst/>
              <a:latin typeface="Times New Roman" panose="02020603050405020304" pitchFamily="18" charset="0"/>
              <a:cs typeface="Times New Roman" panose="02020603050405020304" pitchFamily="18" charset="0"/>
            </a:endParaRPr>
          </a:p>
          <a:p>
            <a:pPr marL="0" indent="0" algn="l" rtl="0" eaLnBrk="1" fontAlgn="t" latinLnBrk="0" hangingPunct="1">
              <a:spcBef>
                <a:spcPts val="0"/>
              </a:spcBef>
              <a:spcAft>
                <a:spcPts val="0"/>
              </a:spcAft>
              <a:buNone/>
            </a:pP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[3] Facial Recognition using OpenCV </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by: Atul Balaji</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rPr>
              <a:t>      Source: </a:t>
            </a:r>
            <a:r>
              <a:rPr lang="en-GB" sz="1800" b="0" i="0" u="none" strike="noStrike" kern="1200" dirty="0">
                <a:solidFill>
                  <a:srgbClr val="000000"/>
                </a:solidFill>
                <a:effectLst/>
                <a:latin typeface="Times New Roman" panose="02020603050405020304" pitchFamily="18" charset="0"/>
                <a:cs typeface="Times New Roman" panose="02020603050405020304" pitchFamily="18" charset="0"/>
                <a:hlinkClick r:id="rId4"/>
              </a:rPr>
              <a:t>https://github.com/atulapra/Emotion-detection</a:t>
            </a:r>
            <a:endParaRPr lang="en-GB" sz="1800" b="0" i="0" u="none" strike="noStrike" kern="1200" dirty="0">
              <a:solidFill>
                <a:srgbClr val="000000"/>
              </a:solidFill>
              <a:effectLst/>
              <a:latin typeface="Times New Roman" panose="02020603050405020304" pitchFamily="18" charset="0"/>
              <a:cs typeface="Times New Roman" panose="02020603050405020304" pitchFamily="18" charset="0"/>
            </a:endParaRPr>
          </a:p>
          <a:p>
            <a:pPr marL="0" indent="0" algn="l" rtl="0" eaLnBrk="1" fontAlgn="t" latinLnBrk="0" hangingPunct="1">
              <a:spcBef>
                <a:spcPts val="0"/>
              </a:spcBef>
              <a:spcAft>
                <a:spcPts val="0"/>
              </a:spcAft>
              <a:buNone/>
            </a:pP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[4] A Complete Guide to Adam and RMSprop Optimizer</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     By: </a:t>
            </a:r>
            <a:r>
              <a:rPr lang="en-GB" sz="1800" b="0" i="0" u="none" strike="noStrike" kern="1200" dirty="0" err="1">
                <a:solidFill>
                  <a:srgbClr val="000000"/>
                </a:solidFill>
                <a:effectLst/>
                <a:latin typeface="Calibri" panose="020F0502020204030204" pitchFamily="34" charset="0"/>
              </a:rPr>
              <a:t>Sanghvirajit</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    Source: </a:t>
            </a:r>
            <a:r>
              <a:rPr lang="en-GB" sz="1800" b="0" i="0" u="sng" strike="noStrike" kern="1200" dirty="0">
                <a:solidFill>
                  <a:srgbClr val="000000"/>
                </a:solidFill>
                <a:effectLst/>
                <a:latin typeface="Calibri" panose="020F0502020204030204" pitchFamily="34" charset="0"/>
                <a:hlinkClick r:id="rId5"/>
              </a:rPr>
              <a:t>https://medium.com/analytics-vidhya/a-complete-guide-to-adam-and-rmsprop-optimizer-75f4502d83be</a:t>
            </a:r>
            <a:endParaRPr lang="en-GB" sz="1800" b="0" i="0" u="sng" strike="noStrike" kern="1200" dirty="0">
              <a:solidFill>
                <a:srgbClr val="000000"/>
              </a:solidFill>
              <a:effectLst/>
              <a:latin typeface="Calibri" panose="020F0502020204030204" pitchFamily="34" charset="0"/>
            </a:endParaRPr>
          </a:p>
          <a:p>
            <a:pPr marL="0" indent="0" algn="l" rtl="0" eaLnBrk="1" fontAlgn="t" latinLnBrk="0" hangingPunct="1">
              <a:spcBef>
                <a:spcPts val="0"/>
              </a:spcBef>
              <a:spcAft>
                <a:spcPts val="0"/>
              </a:spcAft>
              <a:buNone/>
            </a:pP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[5] Dataset source</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     By: Kaggle website</a:t>
            </a:r>
            <a:endParaRPr lang="en-IN"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GB" sz="1800" b="0" i="0" u="none" strike="noStrike" kern="1200" dirty="0">
                <a:solidFill>
                  <a:srgbClr val="000000"/>
                </a:solidFill>
                <a:effectLst/>
                <a:latin typeface="Calibri" panose="020F0502020204030204" pitchFamily="34" charset="0"/>
              </a:rPr>
              <a:t>     Source</a:t>
            </a:r>
            <a:r>
              <a:rPr lang="en-GB" sz="1800" b="0" i="0" u="sng" strike="noStrike" kern="1200" dirty="0">
                <a:solidFill>
                  <a:srgbClr val="000000"/>
                </a:solidFill>
                <a:effectLst/>
                <a:latin typeface="Calibri" panose="020F0502020204030204" pitchFamily="34" charset="0"/>
              </a:rPr>
              <a:t>: </a:t>
            </a:r>
            <a:r>
              <a:rPr lang="en-GB" sz="1800" b="0" i="0" u="sng" strike="noStrike" kern="1200" dirty="0">
                <a:solidFill>
                  <a:srgbClr val="000000"/>
                </a:solidFill>
                <a:effectLst/>
                <a:latin typeface="Calibri" panose="020F0502020204030204" pitchFamily="34" charset="0"/>
                <a:hlinkClick r:id="rId6"/>
              </a:rPr>
              <a:t>https://www.kaggle.com/c/challenges-in-representation-learning-facial-expression-recognition-challenge/data</a:t>
            </a:r>
            <a:endParaRPr lang="en-IN"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197919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rgbClr val="C00000"/>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lstStyle/>
          <a:p>
            <a:r>
              <a:rPr lang="en-US" sz="2000" dirty="0">
                <a:latin typeface="Arial" pitchFamily="34" charset="0"/>
                <a:cs typeface="Arial" pitchFamily="34" charset="0"/>
              </a:rPr>
              <a:t>Project Team</a:t>
            </a:r>
          </a:p>
          <a:p>
            <a:r>
              <a:rPr lang="en-US" sz="2000" dirty="0">
                <a:latin typeface="Arial" pitchFamily="34" charset="0"/>
                <a:cs typeface="Arial" pitchFamily="34" charset="0"/>
              </a:rPr>
              <a:t>Introduction</a:t>
            </a:r>
          </a:p>
          <a:p>
            <a:r>
              <a:rPr lang="en-US" sz="2000" dirty="0">
                <a:latin typeface="Arial" pitchFamily="34" charset="0"/>
                <a:cs typeface="Arial" pitchFamily="34" charset="0"/>
              </a:rPr>
              <a:t>Objectives</a:t>
            </a:r>
          </a:p>
          <a:p>
            <a:r>
              <a:rPr lang="en-US" sz="2000" dirty="0">
                <a:latin typeface="Arial" pitchFamily="34" charset="0"/>
                <a:cs typeface="Arial" pitchFamily="34" charset="0"/>
              </a:rPr>
              <a:t>Ideation Map</a:t>
            </a:r>
          </a:p>
          <a:p>
            <a:r>
              <a:rPr lang="en-US" sz="2000" dirty="0">
                <a:latin typeface="Arial" pitchFamily="34" charset="0"/>
                <a:cs typeface="Arial" pitchFamily="34" charset="0"/>
              </a:rPr>
              <a:t>Project Implementation</a:t>
            </a:r>
          </a:p>
          <a:p>
            <a:r>
              <a:rPr lang="en-US" sz="2000" dirty="0">
                <a:latin typeface="Arial" pitchFamily="34" charset="0"/>
                <a:cs typeface="Arial" pitchFamily="34" charset="0"/>
              </a:rPr>
              <a:t>Application Snapshots</a:t>
            </a:r>
          </a:p>
          <a:p>
            <a:r>
              <a:rPr lang="en-US" sz="2000" dirty="0">
                <a:latin typeface="Arial" pitchFamily="34" charset="0"/>
                <a:cs typeface="Arial" pitchFamily="34" charset="0"/>
              </a:rPr>
              <a:t>Results and Discussions</a:t>
            </a:r>
          </a:p>
          <a:p>
            <a:r>
              <a:rPr lang="en-US" sz="2000" dirty="0">
                <a:latin typeface="Arial" pitchFamily="34" charset="0"/>
                <a:cs typeface="Arial" pitchFamily="34" charset="0"/>
              </a:rPr>
              <a:t>Conclusion &amp; Future work</a:t>
            </a:r>
          </a:p>
          <a:p>
            <a:r>
              <a:rPr lang="en-US" sz="2000" dirty="0">
                <a:latin typeface="Arial" pitchFamily="34" charset="0"/>
                <a:cs typeface="Arial" pitchFamily="34" charset="0"/>
              </a:rPr>
              <a:t>References</a:t>
            </a:r>
          </a:p>
          <a:p>
            <a:endParaRPr lang="en-US" dirty="0"/>
          </a:p>
        </p:txBody>
      </p:sp>
      <p:sp>
        <p:nvSpPr>
          <p:cNvPr id="4" name="Date Placeholder 3"/>
          <p:cNvSpPr>
            <a:spLocks noGrp="1"/>
          </p:cNvSpPr>
          <p:nvPr>
            <p:ph type="dt" sz="half" idx="10"/>
          </p:nvPr>
        </p:nvSpPr>
        <p:spPr/>
        <p:txBody>
          <a:bodyPr/>
          <a:lstStyle/>
          <a:p>
            <a:fld id="{DBA50EAB-41BE-44C5-8B3C-E8577D7CCC37}" type="datetime3">
              <a:rPr lang="en-US" smtClean="0"/>
              <a:pPr/>
              <a:t>6 December 2021</a:t>
            </a:fld>
            <a:endParaRPr lang="en-US" dirty="0"/>
          </a:p>
        </p:txBody>
      </p:sp>
      <p:sp>
        <p:nvSpPr>
          <p:cNvPr id="5" name="Footer Placeholder 4"/>
          <p:cNvSpPr>
            <a:spLocks noGrp="1"/>
          </p:cNvSpPr>
          <p:nvPr>
            <p:ph type="ftr" sz="quarter" idx="11"/>
          </p:nvPr>
        </p:nvSpPr>
        <p:spPr/>
        <p:txBody>
          <a:bodyPr/>
          <a:lstStyle/>
          <a:p>
            <a:r>
              <a:rPr lang="en-US"/>
              <a:t>Department of CSE</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81000"/>
            <a:ext cx="8229600" cy="6556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C00000"/>
                </a:solidFill>
                <a:latin typeface="Arial" pitchFamily="34" charset="0"/>
                <a:cs typeface="Arial" pitchFamily="34" charset="0"/>
              </a:rPr>
              <a:t>Project Team</a:t>
            </a:r>
          </a:p>
        </p:txBody>
      </p:sp>
      <p:sp>
        <p:nvSpPr>
          <p:cNvPr id="6" name="Content Placeholder 2"/>
          <p:cNvSpPr txBox="1">
            <a:spLocks/>
          </p:cNvSpPr>
          <p:nvPr/>
        </p:nvSpPr>
        <p:spPr>
          <a:xfrm>
            <a:off x="609600" y="1524000"/>
            <a:ext cx="8001000" cy="4571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pPr>
            <a:r>
              <a:rPr lang="en-GB" sz="2800" dirty="0">
                <a:latin typeface="Arial" pitchFamily="34" charset="0"/>
                <a:cs typeface="Arial" pitchFamily="34" charset="0"/>
              </a:rPr>
              <a:t>As we have taken option 1, and we are a team of 3 members, </a:t>
            </a:r>
          </a:p>
          <a:p>
            <a:pPr lvl="1" algn="just">
              <a:lnSpc>
                <a:spcPct val="80000"/>
              </a:lnSpc>
            </a:pPr>
            <a:r>
              <a:rPr lang="en-GB" sz="2400" dirty="0">
                <a:latin typeface="Arial" pitchFamily="34" charset="0"/>
                <a:cs typeface="Arial" pitchFamily="34" charset="0"/>
              </a:rPr>
              <a:t>JAGADEESH. N (39110393)</a:t>
            </a:r>
          </a:p>
          <a:p>
            <a:pPr lvl="1" algn="just">
              <a:lnSpc>
                <a:spcPct val="80000"/>
              </a:lnSpc>
            </a:pPr>
            <a:r>
              <a:rPr lang="en-GB" sz="2400" dirty="0">
                <a:latin typeface="Arial" pitchFamily="34" charset="0"/>
                <a:cs typeface="Arial" pitchFamily="34" charset="0"/>
              </a:rPr>
              <a:t>MOHNISH DEVARAJ (39110636)</a:t>
            </a:r>
          </a:p>
          <a:p>
            <a:pPr lvl="1" algn="just">
              <a:lnSpc>
                <a:spcPct val="80000"/>
              </a:lnSpc>
            </a:pPr>
            <a:r>
              <a:rPr lang="en-GB" sz="2400" dirty="0">
                <a:latin typeface="Arial" pitchFamily="34" charset="0"/>
                <a:cs typeface="Arial" pitchFamily="34" charset="0"/>
              </a:rPr>
              <a:t>HARIHARAN B P (39110373)</a:t>
            </a:r>
          </a:p>
          <a:p>
            <a:pPr marL="457200" lvl="1" indent="0" algn="just">
              <a:lnSpc>
                <a:spcPct val="80000"/>
              </a:lnSpc>
              <a:buNone/>
            </a:pPr>
            <a:r>
              <a:rPr lang="en-GB" sz="2400" dirty="0">
                <a:latin typeface="Arial" pitchFamily="34" charset="0"/>
                <a:cs typeface="Arial" pitchFamily="34" charset="0"/>
              </a:rPr>
              <a:t>So, we have taken our own project and we are working under the guidance of </a:t>
            </a:r>
            <a:r>
              <a:rPr lang="en-GB" sz="2400" b="1" dirty="0" err="1">
                <a:latin typeface="Arial" pitchFamily="34" charset="0"/>
                <a:cs typeface="Arial" pitchFamily="34" charset="0"/>
              </a:rPr>
              <a:t>Dr.</a:t>
            </a:r>
            <a:r>
              <a:rPr lang="en-GB" sz="2400" b="1" dirty="0">
                <a:latin typeface="Arial" pitchFamily="34" charset="0"/>
                <a:cs typeface="Arial" pitchFamily="34" charset="0"/>
              </a:rPr>
              <a:t> Albert J Mayan M.E., Ph.D., </a:t>
            </a:r>
          </a:p>
          <a:p>
            <a:pPr marL="342900" lvl="1" indent="-342900" algn="just">
              <a:lnSpc>
                <a:spcPct val="80000"/>
              </a:lnSpc>
              <a:buFont typeface="Arial" panose="020B0604020202020204" pitchFamily="34" charset="0"/>
              <a:buChar char="•"/>
            </a:pPr>
            <a:r>
              <a:rPr lang="en-GB" sz="2400" dirty="0">
                <a:latin typeface="Arial" pitchFamily="34" charset="0"/>
                <a:cs typeface="Arial" pitchFamily="34" charset="0"/>
              </a:rPr>
              <a:t>We have taken this as our final project as this is a big project and new app for the android platforms.</a:t>
            </a:r>
            <a:endParaRPr lang="en-US" sz="2400" dirty="0">
              <a:latin typeface="Arial" pitchFamily="34" charset="0"/>
              <a:cs typeface="Arial" pitchFamily="34" charset="0"/>
            </a:endParaRPr>
          </a:p>
        </p:txBody>
      </p:sp>
      <p:sp>
        <p:nvSpPr>
          <p:cNvPr id="7" name="Date Placeholder 6"/>
          <p:cNvSpPr>
            <a:spLocks noGrp="1"/>
          </p:cNvSpPr>
          <p:nvPr>
            <p:ph type="dt" sz="half" idx="10"/>
          </p:nvPr>
        </p:nvSpPr>
        <p:spPr/>
        <p:txBody>
          <a:bodyPr/>
          <a:lstStyle/>
          <a:p>
            <a:fld id="{34BF8381-4334-4BCF-A228-57F83149AF87}" type="datetime3">
              <a:rPr lang="en-US" smtClean="0"/>
              <a:pPr/>
              <a:t>6 December 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3905252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381000"/>
            <a:ext cx="8229600" cy="6556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C00000"/>
                </a:solidFill>
                <a:latin typeface="Arial" pitchFamily="34" charset="0"/>
                <a:cs typeface="Arial" pitchFamily="34" charset="0"/>
              </a:rPr>
              <a:t>Introduction</a:t>
            </a:r>
          </a:p>
        </p:txBody>
      </p:sp>
      <p:sp>
        <p:nvSpPr>
          <p:cNvPr id="6" name="Content Placeholder 2"/>
          <p:cNvSpPr txBox="1">
            <a:spLocks/>
          </p:cNvSpPr>
          <p:nvPr/>
        </p:nvSpPr>
        <p:spPr>
          <a:xfrm>
            <a:off x="457200" y="1295400"/>
            <a:ext cx="8305800" cy="495300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a:solidFill>
                  <a:srgbClr val="000000"/>
                </a:solidFill>
                <a:effectLst/>
                <a:latin typeface="Arial" panose="020B0604020202020204" pitchFamily="34" charset="0"/>
                <a:ea typeface="Calibri" panose="020F0502020204030204" pitchFamily="34" charset="0"/>
              </a:rPr>
              <a:t>“SONG RECOMMEDER SYSTEM USING EMOTION DETECTION” is an Android Application where a user will be able to play songs according to their mood(emotion). </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This application lets the user to select the language and using emotional recognition.</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“SONG” a well-known and very meaningful word, which is the one-stop you will go to calm your mind and all the surroundings will be gone when you dive into this virtual world full of your favorite songs. </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Music plays an important role in an individual’s life. It is an important source of entertainment and is often associated with a therapeutic role. </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With the Advent of technology and continuous Advancements in multimedia, sophisticated music players have been.</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As we all know, human emotion played a vital role in recent times and will play in coming future. </a:t>
            </a:r>
          </a:p>
          <a:p>
            <a:pPr marL="0" indent="0" algn="just">
              <a:buNone/>
            </a:pPr>
            <a:endParaRPr lang="en-US" sz="1600" dirty="0">
              <a:solidFill>
                <a:srgbClr val="000000"/>
              </a:solidFill>
              <a:effectLst/>
              <a:latin typeface="Arial" panose="020B0604020202020204" pitchFamily="34" charset="0"/>
              <a:ea typeface="Calibri" panose="020F0502020204030204" pitchFamily="34" charset="0"/>
            </a:endParaRPr>
          </a:p>
          <a:p>
            <a:pPr algn="just"/>
            <a:r>
              <a:rPr lang="en-US" sz="1600" dirty="0">
                <a:solidFill>
                  <a:srgbClr val="000000"/>
                </a:solidFill>
                <a:effectLst/>
                <a:latin typeface="Arial" panose="020B0604020202020204" pitchFamily="34" charset="0"/>
                <a:ea typeface="Calibri" panose="020F0502020204030204" pitchFamily="34" charset="0"/>
              </a:rPr>
              <a:t>To overcome these scenarios this idea has been developed and </a:t>
            </a:r>
            <a:r>
              <a:rPr lang="en-US" sz="1600" dirty="0">
                <a:solidFill>
                  <a:srgbClr val="000000"/>
                </a:solidFill>
                <a:latin typeface="Arial" panose="020B0604020202020204" pitchFamily="34" charset="0"/>
                <a:ea typeface="Calibri" panose="020F0502020204030204" pitchFamily="34" charset="0"/>
              </a:rPr>
              <a:t>also is the objective of this idea.</a:t>
            </a:r>
            <a:endParaRPr lang="en-US" sz="1600" dirty="0">
              <a:solidFill>
                <a:srgbClr val="000000"/>
              </a:solidFill>
              <a:effectLst/>
              <a:latin typeface="Arial" panose="020B0604020202020204" pitchFamily="34" charset="0"/>
              <a:ea typeface="Calibri" panose="020F0502020204030204" pitchFamily="34" charset="0"/>
            </a:endParaRPr>
          </a:p>
          <a:p>
            <a:pPr algn="just"/>
            <a:endParaRPr lang="en-US" sz="1400" dirty="0">
              <a:latin typeface="Arial" panose="020B0604020202020204" pitchFamily="34" charset="0"/>
              <a:cs typeface="Arial" panose="020B0604020202020204" pitchFamily="34" charset="0"/>
            </a:endParaRPr>
          </a:p>
        </p:txBody>
      </p:sp>
      <p:sp>
        <p:nvSpPr>
          <p:cNvPr id="7" name="Date Placeholder 6"/>
          <p:cNvSpPr>
            <a:spLocks noGrp="1"/>
          </p:cNvSpPr>
          <p:nvPr>
            <p:ph type="dt" sz="half" idx="10"/>
          </p:nvPr>
        </p:nvSpPr>
        <p:spPr/>
        <p:txBody>
          <a:bodyPr/>
          <a:lstStyle/>
          <a:p>
            <a:fld id="{34BF8381-4334-4BCF-A228-57F83149AF87}" type="datetime3">
              <a:rPr lang="en-US" smtClean="0"/>
              <a:pPr/>
              <a:t>6 December 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390525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75E2FCA-C2E1-4F18-8725-C39FF27009E9}" type="datetime3">
              <a:rPr lang="en-US" smtClean="0"/>
              <a:pPr/>
              <a:t>6 December 2021</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sp>
        <p:nvSpPr>
          <p:cNvPr id="10" name="Title 1"/>
          <p:cNvSpPr>
            <a:spLocks noGrp="1"/>
          </p:cNvSpPr>
          <p:nvPr>
            <p:ph type="title"/>
          </p:nvPr>
        </p:nvSpPr>
        <p:spPr>
          <a:xfrm>
            <a:off x="495300" y="381000"/>
            <a:ext cx="8229600" cy="655638"/>
          </a:xfrm>
        </p:spPr>
        <p:txBody>
          <a:bodyPr>
            <a:normAutofit fontScale="90000"/>
          </a:bodyPr>
          <a:lstStyle/>
          <a:p>
            <a:pPr algn="l"/>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33400" y="1371600"/>
            <a:ext cx="8153400" cy="4800600"/>
          </a:xfrm>
        </p:spPr>
        <p:txBody>
          <a:bodyPr>
            <a:normAutofit/>
          </a:bodyPr>
          <a:lstStyle/>
          <a:p>
            <a:pPr algn="just"/>
            <a:r>
              <a:rPr lang="en-US"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“SONG RECOMMEDER SYSTEM USING EMOTION DETECTION” is an Android Application where a user will be able to play songs according to their mood(emotion). This application lets the user to select the language and using emotional recognition.</a:t>
            </a:r>
          </a:p>
          <a:p>
            <a:pPr algn="just"/>
            <a:endParaRPr lang="en-US" sz="2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algn="just"/>
            <a:r>
              <a:rPr lang="en-GB"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The objective of the project is to extract feature from human face and detect emotion and play music according to the emotion detected. Facial expressions are captured locally using a camera device. Then the facial structures are compared and the songs are played based on what the emotion is.</a:t>
            </a:r>
            <a:endParaRPr lang="en-US" sz="2400" dirty="0">
              <a:latin typeface="Arial" pitchFamily="34" charset="0"/>
              <a:cs typeface="Arial" pitchFamily="34" charset="0"/>
            </a:endParaRPr>
          </a:p>
          <a:p>
            <a:pPr algn="just"/>
            <a:endParaRPr lang="en-US" sz="2400" dirty="0">
              <a:latin typeface="Arial" pitchFamily="34" charset="0"/>
              <a:cs typeface="Arial" pitchFamily="34" charset="0"/>
            </a:endParaRPr>
          </a:p>
        </p:txBody>
      </p:sp>
    </p:spTree>
    <p:extLst>
      <p:ext uri="{BB962C8B-B14F-4D97-AF65-F5344CB8AC3E}">
        <p14:creationId xmlns:p14="http://schemas.microsoft.com/office/powerpoint/2010/main" val="318597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solidFill>
                  <a:srgbClr val="C00000"/>
                </a:solidFill>
                <a:latin typeface="Arial" pitchFamily="34" charset="0"/>
                <a:cs typeface="Arial" pitchFamily="34" charset="0"/>
              </a:rPr>
              <a:t>Ideation Map</a:t>
            </a:r>
            <a:endParaRPr lang="en-US" dirty="0">
              <a:solidFill>
                <a:srgbClr val="C00000"/>
              </a:solidFill>
            </a:endParaRPr>
          </a:p>
        </p:txBody>
      </p:sp>
      <p:sp>
        <p:nvSpPr>
          <p:cNvPr id="9" name="Content Placeholder 2"/>
          <p:cNvSpPr>
            <a:spLocks noGrp="1"/>
          </p:cNvSpPr>
          <p:nvPr>
            <p:ph sz="half" idx="1"/>
          </p:nvPr>
        </p:nvSpPr>
        <p:spPr/>
        <p:txBody>
          <a:bodyPr>
            <a:noAutofit/>
          </a:bodyPr>
          <a:lstStyle/>
          <a:p>
            <a:pPr algn="just"/>
            <a:endParaRPr lang="en-US" b="1" dirty="0">
              <a:latin typeface="Arial" pitchFamily="34" charset="0"/>
              <a:cs typeface="Arial" pitchFamily="34" charset="0"/>
            </a:endParaRPr>
          </a:p>
          <a:p>
            <a:pPr algn="just"/>
            <a:endParaRPr lang="en-US" b="1" dirty="0"/>
          </a:p>
        </p:txBody>
      </p:sp>
      <p:pic>
        <p:nvPicPr>
          <p:cNvPr id="15" name="Content Placeholder 14">
            <a:extLst>
              <a:ext uri="{FF2B5EF4-FFF2-40B4-BE49-F238E27FC236}">
                <a16:creationId xmlns:a16="http://schemas.microsoft.com/office/drawing/2014/main" id="{7546D650-389D-42F0-927A-2947A5625923}"/>
              </a:ext>
            </a:extLst>
          </p:cNvPr>
          <p:cNvPicPr>
            <a:picLocks noGrp="1" noChangeAspect="1"/>
          </p:cNvPicPr>
          <p:nvPr>
            <p:ph sz="half" idx="2"/>
          </p:nvPr>
        </p:nvPicPr>
        <p:blipFill>
          <a:blip r:embed="rId3"/>
          <a:stretch>
            <a:fillRect/>
          </a:stretch>
        </p:blipFill>
        <p:spPr>
          <a:xfrm>
            <a:off x="4724400" y="1438564"/>
            <a:ext cx="4038600" cy="4687599"/>
          </a:xfrm>
        </p:spPr>
      </p:pic>
      <p:sp>
        <p:nvSpPr>
          <p:cNvPr id="4" name="Date Placeholder 3"/>
          <p:cNvSpPr>
            <a:spLocks noGrp="1"/>
          </p:cNvSpPr>
          <p:nvPr>
            <p:ph type="dt" sz="half" idx="10"/>
          </p:nvPr>
        </p:nvSpPr>
        <p:spPr/>
        <p:txBody>
          <a:bodyPr/>
          <a:lstStyle/>
          <a:p>
            <a:fld id="{E530106A-D64C-4B85-9F30-8CF68746E9AD}"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6</a:t>
            </a:fld>
            <a:endParaRPr lang="en-US"/>
          </a:p>
        </p:txBody>
      </p:sp>
      <p:pic>
        <p:nvPicPr>
          <p:cNvPr id="11" name="Picture 10">
            <a:extLst>
              <a:ext uri="{FF2B5EF4-FFF2-40B4-BE49-F238E27FC236}">
                <a16:creationId xmlns:a16="http://schemas.microsoft.com/office/drawing/2014/main" id="{4BEDD30C-FDBE-489C-BB4A-C15E19D5E1DC}"/>
              </a:ext>
            </a:extLst>
          </p:cNvPr>
          <p:cNvPicPr>
            <a:picLocks noChangeAspect="1"/>
          </p:cNvPicPr>
          <p:nvPr/>
        </p:nvPicPr>
        <p:blipFill>
          <a:blip r:embed="rId4"/>
          <a:stretch>
            <a:fillRect/>
          </a:stretch>
        </p:blipFill>
        <p:spPr>
          <a:xfrm>
            <a:off x="457200" y="1438564"/>
            <a:ext cx="3882723" cy="4678363"/>
          </a:xfrm>
          <a:prstGeom prst="rect">
            <a:avLst/>
          </a:prstGeom>
        </p:spPr>
      </p:pic>
    </p:spTree>
    <p:extLst>
      <p:ext uri="{BB962C8B-B14F-4D97-AF65-F5344CB8AC3E}">
        <p14:creationId xmlns:p14="http://schemas.microsoft.com/office/powerpoint/2010/main" val="397855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solidFill>
                  <a:srgbClr val="C00000"/>
                </a:solidFill>
                <a:latin typeface="Arial" pitchFamily="34" charset="0"/>
                <a:cs typeface="Arial" pitchFamily="34" charset="0"/>
              </a:rPr>
              <a:t>Ideation Map</a:t>
            </a:r>
            <a:endParaRPr lang="en-US" dirty="0">
              <a:solidFill>
                <a:srgbClr val="C00000"/>
              </a:solidFill>
            </a:endParaRPr>
          </a:p>
        </p:txBody>
      </p:sp>
      <p:sp>
        <p:nvSpPr>
          <p:cNvPr id="9" name="Content Placeholder 2"/>
          <p:cNvSpPr>
            <a:spLocks noGrp="1"/>
          </p:cNvSpPr>
          <p:nvPr>
            <p:ph sz="half" idx="1"/>
          </p:nvPr>
        </p:nvSpPr>
        <p:spPr/>
        <p:txBody>
          <a:bodyPr>
            <a:noAutofit/>
          </a:bodyPr>
          <a:lstStyle/>
          <a:p>
            <a:pPr algn="just"/>
            <a:endParaRPr lang="en-US" b="1" dirty="0">
              <a:latin typeface="Arial" pitchFamily="34" charset="0"/>
              <a:cs typeface="Arial" pitchFamily="34" charset="0"/>
            </a:endParaRPr>
          </a:p>
          <a:p>
            <a:pPr algn="just"/>
            <a:endParaRPr lang="en-US" b="1" dirty="0"/>
          </a:p>
        </p:txBody>
      </p:sp>
      <p:sp>
        <p:nvSpPr>
          <p:cNvPr id="4" name="Date Placeholder 3"/>
          <p:cNvSpPr>
            <a:spLocks noGrp="1"/>
          </p:cNvSpPr>
          <p:nvPr>
            <p:ph type="dt" sz="half" idx="10"/>
          </p:nvPr>
        </p:nvSpPr>
        <p:spPr/>
        <p:txBody>
          <a:bodyPr/>
          <a:lstStyle/>
          <a:p>
            <a:fld id="{E530106A-D64C-4B85-9F30-8CF68746E9AD}"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7</a:t>
            </a:fld>
            <a:endParaRPr lang="en-US"/>
          </a:p>
        </p:txBody>
      </p:sp>
      <p:pic>
        <p:nvPicPr>
          <p:cNvPr id="10" name="Picture 9">
            <a:extLst>
              <a:ext uri="{FF2B5EF4-FFF2-40B4-BE49-F238E27FC236}">
                <a16:creationId xmlns:a16="http://schemas.microsoft.com/office/drawing/2014/main" id="{7F67DEC4-C3E0-4EA9-9298-4BFCB40E27F5}"/>
              </a:ext>
            </a:extLst>
          </p:cNvPr>
          <p:cNvPicPr>
            <a:picLocks noChangeAspect="1"/>
          </p:cNvPicPr>
          <p:nvPr/>
        </p:nvPicPr>
        <p:blipFill rotWithShape="1">
          <a:blip r:embed="rId3"/>
          <a:srcRect l="7401" t="3596" b="6437"/>
          <a:stretch/>
        </p:blipFill>
        <p:spPr>
          <a:xfrm rot="16200000">
            <a:off x="2160984" y="-379083"/>
            <a:ext cx="4814387" cy="8315754"/>
          </a:xfrm>
          <a:prstGeom prst="rect">
            <a:avLst/>
          </a:prstGeom>
        </p:spPr>
      </p:pic>
    </p:spTree>
    <p:extLst>
      <p:ext uri="{BB962C8B-B14F-4D97-AF65-F5344CB8AC3E}">
        <p14:creationId xmlns:p14="http://schemas.microsoft.com/office/powerpoint/2010/main" val="381731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8</a:t>
            </a:fld>
            <a:endParaRPr lang="en-US"/>
          </a:p>
        </p:txBody>
      </p:sp>
      <p:sp>
        <p:nvSpPr>
          <p:cNvPr id="7" name="Title 1"/>
          <p:cNvSpPr>
            <a:spLocks noGrp="1"/>
          </p:cNvSpPr>
          <p:nvPr>
            <p:ph type="title"/>
          </p:nvPr>
        </p:nvSpPr>
        <p:spPr>
          <a:xfrm>
            <a:off x="381000" y="457200"/>
            <a:ext cx="8229600" cy="655638"/>
          </a:xfrm>
        </p:spPr>
        <p:txBody>
          <a:bodyPr>
            <a:normAutofit fontScale="90000"/>
          </a:bodyPr>
          <a:lstStyle/>
          <a:p>
            <a:pPr algn="l"/>
            <a:r>
              <a:rPr lang="en-US" dirty="0">
                <a:solidFill>
                  <a:srgbClr val="C00000"/>
                </a:solidFill>
                <a:latin typeface="Arial" pitchFamily="34" charset="0"/>
                <a:cs typeface="Arial" pitchFamily="34" charset="0"/>
              </a:rPr>
              <a:t>Project Implementation</a:t>
            </a:r>
            <a:endParaRPr lang="en-US" dirty="0">
              <a:solidFill>
                <a:srgbClr val="C00000"/>
              </a:solidFill>
            </a:endParaRPr>
          </a:p>
        </p:txBody>
      </p:sp>
      <p:sp>
        <p:nvSpPr>
          <p:cNvPr id="8" name="Content Placeholder 2"/>
          <p:cNvSpPr>
            <a:spLocks noGrp="1"/>
          </p:cNvSpPr>
          <p:nvPr>
            <p:ph idx="1"/>
          </p:nvPr>
        </p:nvSpPr>
        <p:spPr>
          <a:xfrm>
            <a:off x="454891" y="1295400"/>
            <a:ext cx="4193309" cy="5060950"/>
          </a:xfrm>
        </p:spPr>
        <p:txBody>
          <a:bodyPr>
            <a:noAutofit/>
          </a:bodyPr>
          <a:lstStyle/>
          <a:p>
            <a:r>
              <a:rPr lang="en-US" sz="1800" dirty="0">
                <a:latin typeface="Arial" panose="020B0604020202020204" pitchFamily="34" charset="0"/>
                <a:cs typeface="Arial" panose="020B0604020202020204" pitchFamily="34" charset="0"/>
              </a:rPr>
              <a:t>We used algorithms like CNN (Convolution Neural Network), </a:t>
            </a:r>
            <a:r>
              <a:rPr lang="en-US" sz="1800" dirty="0" err="1">
                <a:effectLst/>
                <a:latin typeface="Arial" panose="020B0604020202020204" pitchFamily="34" charset="0"/>
                <a:ea typeface="Arial" panose="020B0604020202020204" pitchFamily="34" charset="0"/>
              </a:rPr>
              <a:t>HaarCascade</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MobileNet</a:t>
            </a:r>
            <a:r>
              <a:rPr lang="en-US" sz="1800" dirty="0">
                <a:effectLst/>
                <a:latin typeface="Arial" panose="020B0604020202020204" pitchFamily="34" charset="0"/>
                <a:ea typeface="Arial" panose="020B0604020202020204" pitchFamily="34" charset="0"/>
              </a:rPr>
              <a:t>.</a:t>
            </a:r>
          </a:p>
          <a:p>
            <a:r>
              <a:rPr lang="en-US" sz="1800" dirty="0">
                <a:latin typeface="Arial" panose="020B0604020202020204" pitchFamily="34" charset="0"/>
                <a:cs typeface="Arial" panose="020B0604020202020204" pitchFamily="34" charset="0"/>
              </a:rPr>
              <a:t>Optimization algorithms such as, </a:t>
            </a:r>
            <a:r>
              <a:rPr lang="en-US" sz="1800" dirty="0">
                <a:effectLst/>
                <a:latin typeface="Arial" panose="020B0604020202020204" pitchFamily="34" charset="0"/>
                <a:ea typeface="Arial" panose="020B0604020202020204" pitchFamily="34" charset="0"/>
              </a:rPr>
              <a:t>RMS-Prop (Root Mean Square Propagation)</a:t>
            </a:r>
            <a:r>
              <a:rPr lang="en-US" sz="1800" dirty="0">
                <a:effectLst/>
                <a:latin typeface="Arial" panose="020B0604020202020204" pitchFamily="34" charset="0"/>
                <a:ea typeface="Arial" panose="020B0604020202020204" pitchFamily="34" charset="0"/>
                <a:cs typeface="Arial" panose="020B0604020202020204" pitchFamily="34" charset="0"/>
              </a:rPr>
              <a:t>, </a:t>
            </a:r>
            <a:r>
              <a:rPr lang="en-US" sz="1800" dirty="0">
                <a:effectLst/>
                <a:latin typeface="Arial" panose="020B0604020202020204" pitchFamily="34" charset="0"/>
                <a:ea typeface="Arial" panose="020B0604020202020204" pitchFamily="34" charset="0"/>
              </a:rPr>
              <a:t>Adam (Adaptive Moment Estimation)</a:t>
            </a:r>
            <a:r>
              <a:rPr lang="en-US" sz="1800" dirty="0">
                <a:effectLst/>
                <a:latin typeface="Arial" panose="020B0604020202020204" pitchFamily="34" charset="0"/>
                <a:ea typeface="Arial" panose="020B0604020202020204" pitchFamily="34" charset="0"/>
                <a:cs typeface="Arial" panose="020B0604020202020204" pitchFamily="34" charset="0"/>
              </a:rPr>
              <a:t>.</a:t>
            </a:r>
          </a:p>
          <a:p>
            <a:r>
              <a:rPr lang="en-US" sz="1800" dirty="0">
                <a:effectLst/>
                <a:latin typeface="Arial" panose="020B0604020202020204" pitchFamily="34" charset="0"/>
                <a:ea typeface="Arial" panose="020B0604020202020204" pitchFamily="34" charset="0"/>
              </a:rPr>
              <a:t>Training error is the error that you get when you run the trained model back on the training data</a:t>
            </a:r>
            <a:r>
              <a:rPr lang="en-US" sz="1800" dirty="0">
                <a:effectLst/>
                <a:latin typeface="Arial" panose="020B0604020202020204" pitchFamily="34" charset="0"/>
                <a:ea typeface="Arial" panose="020B0604020202020204" pitchFamily="34" charset="0"/>
                <a:cs typeface="Arial" panose="020B0604020202020204" pitchFamily="34" charset="0"/>
              </a:rPr>
              <a:t>.</a:t>
            </a:r>
          </a:p>
          <a:p>
            <a:r>
              <a:rPr lang="en-US" sz="1800" dirty="0">
                <a:effectLst/>
                <a:latin typeface="Arial" panose="020B0604020202020204" pitchFamily="34" charset="0"/>
                <a:ea typeface="Arial" panose="020B0604020202020204" pitchFamily="34" charset="0"/>
              </a:rPr>
              <a:t>Test error is the error you get when you run the trained model on a set of data that it has previously never been exposed to</a:t>
            </a:r>
            <a:r>
              <a:rPr lang="en-US" sz="1800" dirty="0">
                <a:latin typeface="Arial" panose="020B0604020202020204" pitchFamily="34" charset="0"/>
                <a:ea typeface="Arial" panose="020B0604020202020204" pitchFamily="34" charset="0"/>
                <a:cs typeface="Arial" panose="020B0604020202020204" pitchFamily="34" charset="0"/>
              </a:rPr>
              <a:t>.</a:t>
            </a:r>
          </a:p>
          <a:p>
            <a:r>
              <a:rPr lang="en-US" sz="1800" dirty="0">
                <a:latin typeface="Arial" panose="020B0604020202020204" pitchFamily="34" charset="0"/>
                <a:ea typeface="Arial" panose="020B0604020202020204" pitchFamily="34" charset="0"/>
                <a:cs typeface="Arial" panose="020B0604020202020204" pitchFamily="34" charset="0"/>
              </a:rPr>
              <a:t>In optimization we used Early Stopping and Loss Function. </a:t>
            </a:r>
          </a:p>
          <a:p>
            <a:pPr marL="0" indent="0">
              <a:buNone/>
            </a:pPr>
            <a:endParaRPr lang="en-US" sz="1800" dirty="0">
              <a:effectLst/>
              <a:latin typeface="Arial" panose="020B0604020202020204" pitchFamily="34" charset="0"/>
              <a:ea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55CAFE9-EC1E-4D41-979A-1BEDD21102F3}"/>
              </a:ext>
            </a:extLst>
          </p:cNvPr>
          <p:cNvPicPr>
            <a:picLocks noChangeAspect="1"/>
          </p:cNvPicPr>
          <p:nvPr/>
        </p:nvPicPr>
        <p:blipFill rotWithShape="1">
          <a:blip r:embed="rId2"/>
          <a:srcRect l="1320" r="1039" b="3572"/>
          <a:stretch/>
        </p:blipFill>
        <p:spPr>
          <a:xfrm>
            <a:off x="4645893" y="1371599"/>
            <a:ext cx="4193308" cy="4309419"/>
          </a:xfrm>
          <a:prstGeom prst="rect">
            <a:avLst/>
          </a:prstGeom>
        </p:spPr>
      </p:pic>
    </p:spTree>
    <p:extLst>
      <p:ext uri="{BB962C8B-B14F-4D97-AF65-F5344CB8AC3E}">
        <p14:creationId xmlns:p14="http://schemas.microsoft.com/office/powerpoint/2010/main" val="163477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6 December 2021</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sp>
        <p:nvSpPr>
          <p:cNvPr id="7" name="Title 1"/>
          <p:cNvSpPr>
            <a:spLocks noGrp="1"/>
          </p:cNvSpPr>
          <p:nvPr>
            <p:ph type="title"/>
          </p:nvPr>
        </p:nvSpPr>
        <p:spPr>
          <a:xfrm>
            <a:off x="381000" y="457200"/>
            <a:ext cx="8229600" cy="655638"/>
          </a:xfrm>
        </p:spPr>
        <p:txBody>
          <a:bodyPr>
            <a:normAutofit fontScale="90000"/>
          </a:bodyPr>
          <a:lstStyle/>
          <a:p>
            <a:pPr algn="l"/>
            <a:r>
              <a:rPr lang="en-US" dirty="0">
                <a:solidFill>
                  <a:srgbClr val="C00000"/>
                </a:solidFill>
                <a:latin typeface="Arial" pitchFamily="34" charset="0"/>
                <a:cs typeface="Arial" pitchFamily="34" charset="0"/>
              </a:rPr>
              <a:t>Project Implementation</a:t>
            </a:r>
            <a:endParaRPr lang="en-US" dirty="0">
              <a:solidFill>
                <a:srgbClr val="C00000"/>
              </a:solidFill>
            </a:endParaRPr>
          </a:p>
        </p:txBody>
      </p:sp>
      <p:sp>
        <p:nvSpPr>
          <p:cNvPr id="8" name="Content Placeholder 2"/>
          <p:cNvSpPr>
            <a:spLocks noGrp="1"/>
          </p:cNvSpPr>
          <p:nvPr>
            <p:ph idx="1"/>
          </p:nvPr>
        </p:nvSpPr>
        <p:spPr>
          <a:xfrm>
            <a:off x="381000" y="1600200"/>
            <a:ext cx="8384309" cy="4756150"/>
          </a:xfrm>
        </p:spPr>
        <p:txBody>
          <a:bodyPr>
            <a:noAutofit/>
          </a:bodyPr>
          <a:lstStyle/>
          <a:p>
            <a:pPr algn="just">
              <a:tabLst>
                <a:tab pos="2535555" algn="l"/>
              </a:tabLst>
            </a:pPr>
            <a:r>
              <a:rPr lang="en-US" sz="1700" dirty="0">
                <a:effectLst/>
                <a:latin typeface="Arial" panose="020B0604020202020204" pitchFamily="34" charset="0"/>
                <a:ea typeface="Arial" panose="020B0604020202020204" pitchFamily="34" charset="0"/>
              </a:rPr>
              <a:t>In this project, by running the main it will trigger an XML file that then OpenCV helps in capturing images from the webcam as well as for processing purposes. </a:t>
            </a:r>
          </a:p>
          <a:p>
            <a:pPr algn="just">
              <a:tabLst>
                <a:tab pos="2535555" algn="l"/>
              </a:tabLst>
            </a:pPr>
            <a:r>
              <a:rPr lang="en-US" sz="1700" dirty="0">
                <a:effectLst/>
                <a:latin typeface="Arial" panose="020B0604020202020204" pitchFamily="34" charset="0"/>
                <a:ea typeface="Arial" panose="020B0604020202020204" pitchFamily="34" charset="0"/>
              </a:rPr>
              <a:t>We have made the implementation of the CNN along with OpenCV and TensorFlow for classification. </a:t>
            </a:r>
            <a:endParaRPr lang="en-US" sz="1700" dirty="0">
              <a:latin typeface="Arial" panose="020B0604020202020204" pitchFamily="34" charset="0"/>
              <a:ea typeface="Arial" panose="020B0604020202020204" pitchFamily="34" charset="0"/>
            </a:endParaRPr>
          </a:p>
          <a:p>
            <a:pPr algn="just">
              <a:tabLst>
                <a:tab pos="2535555" algn="l"/>
              </a:tabLst>
            </a:pPr>
            <a:r>
              <a:rPr lang="en-US" sz="1700" dirty="0" err="1">
                <a:effectLst/>
                <a:latin typeface="Arial" panose="020B0604020202020204" pitchFamily="34" charset="0"/>
                <a:ea typeface="Arial" panose="020B0604020202020204" pitchFamily="34" charset="0"/>
              </a:rPr>
              <a:t>MobileNet</a:t>
            </a:r>
            <a:r>
              <a:rPr lang="en-US" sz="1700" dirty="0">
                <a:effectLst/>
                <a:latin typeface="Arial" panose="020B0604020202020204" pitchFamily="34" charset="0"/>
                <a:ea typeface="Arial" panose="020B0604020202020204" pitchFamily="34" charset="0"/>
              </a:rPr>
              <a:t> using ImageNet to train the model and store it in a model-file (XML). </a:t>
            </a:r>
          </a:p>
          <a:p>
            <a:pPr algn="just">
              <a:tabLst>
                <a:tab pos="2535555" algn="l"/>
              </a:tabLst>
            </a:pPr>
            <a:r>
              <a:rPr lang="en-US" sz="1700" dirty="0">
                <a:effectLst/>
                <a:latin typeface="Arial" panose="020B0604020202020204" pitchFamily="34" charset="0"/>
                <a:ea typeface="Arial" panose="020B0604020202020204" pitchFamily="34" charset="0"/>
              </a:rPr>
              <a:t>In this, the app contains 2 options one for emotion-based detection and the other for random selection of song. </a:t>
            </a:r>
          </a:p>
          <a:p>
            <a:pPr algn="just">
              <a:tabLst>
                <a:tab pos="2535555" algn="l"/>
              </a:tabLst>
            </a:pPr>
            <a:r>
              <a:rPr lang="en-US" sz="1700" dirty="0">
                <a:effectLst/>
                <a:latin typeface="Arial" panose="020B0604020202020204" pitchFamily="34" charset="0"/>
                <a:ea typeface="Arial" panose="020B0604020202020204" pitchFamily="34" charset="0"/>
              </a:rPr>
              <a:t>The 3 main processes are capturing, detection and playing of the music. </a:t>
            </a:r>
          </a:p>
          <a:p>
            <a:pPr algn="just">
              <a:tabLst>
                <a:tab pos="2535555" algn="l"/>
              </a:tabLst>
            </a:pPr>
            <a:r>
              <a:rPr lang="en-US" sz="1700" dirty="0">
                <a:effectLst/>
                <a:latin typeface="Arial" panose="020B0604020202020204" pitchFamily="34" charset="0"/>
                <a:ea typeface="Arial" panose="020B0604020202020204" pitchFamily="34" charset="0"/>
              </a:rPr>
              <a:t>This system, describes the facial expressions using detection and combination of spatial expressions.</a:t>
            </a:r>
          </a:p>
          <a:p>
            <a:pPr algn="just">
              <a:tabLst>
                <a:tab pos="2535555" algn="l"/>
              </a:tabLst>
            </a:pPr>
            <a:r>
              <a:rPr lang="en-US" sz="1700" dirty="0">
                <a:effectLst/>
                <a:latin typeface="Arial" panose="020B0604020202020204" pitchFamily="34" charset="0"/>
                <a:ea typeface="Arial" panose="020B0604020202020204" pitchFamily="34" charset="0"/>
              </a:rPr>
              <a:t> After Feature Extraction, the Emotions are classified into different forms I.e., Happy, Angry, Sad and neutral face, etc. </a:t>
            </a:r>
          </a:p>
          <a:p>
            <a:pPr algn="just">
              <a:tabLst>
                <a:tab pos="2535555" algn="l"/>
              </a:tabLst>
            </a:pPr>
            <a:r>
              <a:rPr lang="en-US" sz="1700" dirty="0">
                <a:effectLst/>
                <a:latin typeface="Arial" panose="020B0604020202020204" pitchFamily="34" charset="0"/>
                <a:ea typeface="Arial" panose="020B0604020202020204" pitchFamily="34" charset="0"/>
              </a:rPr>
              <a:t>The emotions that are transferred to last step are in numerical form and the music is played from the emotions that are detected.</a:t>
            </a:r>
            <a:endParaRPr lang="en-IN" sz="17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053065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TotalTime>
  <Words>1618</Words>
  <Application>Microsoft Office PowerPoint</Application>
  <PresentationFormat>On-screen Show (4:3)</PresentationFormat>
  <Paragraphs>178</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Times New Roman</vt:lpstr>
      <vt:lpstr>Custom Design</vt:lpstr>
      <vt:lpstr> </vt:lpstr>
      <vt:lpstr>Presentation Outline</vt:lpstr>
      <vt:lpstr>PowerPoint Presentation</vt:lpstr>
      <vt:lpstr>PowerPoint Presentation</vt:lpstr>
      <vt:lpstr>Objectives</vt:lpstr>
      <vt:lpstr>Ideation Map</vt:lpstr>
      <vt:lpstr>Ideation Map</vt:lpstr>
      <vt:lpstr>Project Implementation</vt:lpstr>
      <vt:lpstr>Project Implementation</vt:lpstr>
      <vt:lpstr>Project Implementation</vt:lpstr>
      <vt:lpstr>Project Implementation</vt:lpstr>
      <vt:lpstr>Application Screenshots</vt:lpstr>
      <vt:lpstr>Methodology</vt:lpstr>
      <vt:lpstr>Results and Discussion</vt:lpstr>
      <vt:lpstr>Results and Discussion</vt:lpstr>
      <vt:lpstr>Results and Discussion</vt:lpstr>
      <vt:lpstr>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HARIHARAN B P</cp:lastModifiedBy>
  <cp:revision>81</cp:revision>
  <dcterms:created xsi:type="dcterms:W3CDTF">2019-11-06T07:48:53Z</dcterms:created>
  <dcterms:modified xsi:type="dcterms:W3CDTF">2021-12-06T06:31:56Z</dcterms:modified>
</cp:coreProperties>
</file>